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1"/>
  </p:sldMasterIdLst>
  <p:notesMasterIdLst>
    <p:notesMasterId r:id="rId90"/>
  </p:notesMasterIdLst>
  <p:handoutMasterIdLst>
    <p:handoutMasterId r:id="rId91"/>
  </p:handoutMasterIdLst>
  <p:sldIdLst>
    <p:sldId id="554" r:id="rId2"/>
    <p:sldId id="369" r:id="rId3"/>
    <p:sldId id="383" r:id="rId4"/>
    <p:sldId id="555" r:id="rId5"/>
    <p:sldId id="566" r:id="rId6"/>
    <p:sldId id="557" r:id="rId7"/>
    <p:sldId id="558" r:id="rId8"/>
    <p:sldId id="567" r:id="rId9"/>
    <p:sldId id="559" r:id="rId10"/>
    <p:sldId id="568" r:id="rId11"/>
    <p:sldId id="560" r:id="rId12"/>
    <p:sldId id="561" r:id="rId13"/>
    <p:sldId id="562" r:id="rId14"/>
    <p:sldId id="563" r:id="rId15"/>
    <p:sldId id="564" r:id="rId16"/>
    <p:sldId id="570" r:id="rId17"/>
    <p:sldId id="572" r:id="rId18"/>
    <p:sldId id="571" r:id="rId19"/>
    <p:sldId id="474" r:id="rId20"/>
    <p:sldId id="475" r:id="rId21"/>
    <p:sldId id="476" r:id="rId22"/>
    <p:sldId id="477" r:id="rId23"/>
    <p:sldId id="490" r:id="rId24"/>
    <p:sldId id="491" r:id="rId25"/>
    <p:sldId id="492" r:id="rId26"/>
    <p:sldId id="493" r:id="rId27"/>
    <p:sldId id="478" r:id="rId28"/>
    <p:sldId id="479" r:id="rId29"/>
    <p:sldId id="480" r:id="rId30"/>
    <p:sldId id="573" r:id="rId31"/>
    <p:sldId id="481" r:id="rId32"/>
    <p:sldId id="482" r:id="rId33"/>
    <p:sldId id="483" r:id="rId34"/>
    <p:sldId id="574" r:id="rId35"/>
    <p:sldId id="484" r:id="rId36"/>
    <p:sldId id="485" r:id="rId37"/>
    <p:sldId id="486" r:id="rId38"/>
    <p:sldId id="487" r:id="rId39"/>
    <p:sldId id="488" r:id="rId40"/>
    <p:sldId id="494" r:id="rId41"/>
    <p:sldId id="495" r:id="rId42"/>
    <p:sldId id="496" r:id="rId43"/>
    <p:sldId id="497" r:id="rId44"/>
    <p:sldId id="498" r:id="rId45"/>
    <p:sldId id="499" r:id="rId46"/>
    <p:sldId id="500" r:id="rId47"/>
    <p:sldId id="501" r:id="rId48"/>
    <p:sldId id="502" r:id="rId49"/>
    <p:sldId id="503" r:id="rId50"/>
    <p:sldId id="504" r:id="rId51"/>
    <p:sldId id="505" r:id="rId52"/>
    <p:sldId id="506" r:id="rId53"/>
    <p:sldId id="590" r:id="rId54"/>
    <p:sldId id="508" r:id="rId55"/>
    <p:sldId id="509" r:id="rId56"/>
    <p:sldId id="510" r:id="rId57"/>
    <p:sldId id="512" r:id="rId58"/>
    <p:sldId id="513" r:id="rId59"/>
    <p:sldId id="514" r:id="rId60"/>
    <p:sldId id="515" r:id="rId61"/>
    <p:sldId id="516" r:id="rId62"/>
    <p:sldId id="517" r:id="rId63"/>
    <p:sldId id="518" r:id="rId64"/>
    <p:sldId id="519" r:id="rId65"/>
    <p:sldId id="520" r:id="rId66"/>
    <p:sldId id="521" r:id="rId67"/>
    <p:sldId id="577" r:id="rId68"/>
    <p:sldId id="522" r:id="rId69"/>
    <p:sldId id="523" r:id="rId70"/>
    <p:sldId id="524" r:id="rId71"/>
    <p:sldId id="578" r:id="rId72"/>
    <p:sldId id="579" r:id="rId73"/>
    <p:sldId id="525" r:id="rId74"/>
    <p:sldId id="526" r:id="rId75"/>
    <p:sldId id="575" r:id="rId76"/>
    <p:sldId id="581" r:id="rId77"/>
    <p:sldId id="553" r:id="rId78"/>
    <p:sldId id="580" r:id="rId79"/>
    <p:sldId id="528" r:id="rId80"/>
    <p:sldId id="576" r:id="rId81"/>
    <p:sldId id="582" r:id="rId82"/>
    <p:sldId id="583" r:id="rId83"/>
    <p:sldId id="589" r:id="rId84"/>
    <p:sldId id="584" r:id="rId85"/>
    <p:sldId id="585" r:id="rId86"/>
    <p:sldId id="588" r:id="rId87"/>
    <p:sldId id="586" r:id="rId88"/>
    <p:sldId id="529" r:id="rId89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D3FF"/>
    <a:srgbClr val="CCCC00"/>
    <a:srgbClr val="DDDDDD"/>
    <a:srgbClr val="FFE7C3"/>
    <a:srgbClr val="FFFFCC"/>
    <a:srgbClr val="CCFFCC"/>
    <a:srgbClr val="FFFF8F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2214" autoAdjust="0"/>
    <p:restoredTop sz="94660"/>
  </p:normalViewPr>
  <p:slideViewPr>
    <p:cSldViewPr>
      <p:cViewPr varScale="1">
        <p:scale>
          <a:sx n="64" d="100"/>
          <a:sy n="64" d="100"/>
        </p:scale>
        <p:origin x="90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notesMaster" Target="notesMasters/notesMaster1.xml"/><Relationship Id="rId95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ahoma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ahoma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50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ahoma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50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ahom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3F56338E-0686-4A7B-8E8D-43557162F8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51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ahoma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ahoma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83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83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ahoma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83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ahom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569F122F-2FE8-4C91-8156-4688BDAE79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165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5931A7-12E2-442F-8D29-4BDF55068086}" type="slidenum">
              <a:rPr lang="en-US" smtClean="0">
                <a:cs typeface="Arial" charset="0"/>
              </a:rPr>
              <a:pPr/>
              <a:t>1</a:t>
            </a:fld>
            <a:endParaRPr lang="en-US">
              <a:cs typeface="Arial" charset="0"/>
            </a:endParaRPr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988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524D4D0-41BB-4F12-A997-9CC5B608EC21}" type="slidenum">
              <a:rPr lang="en-US" smtClean="0">
                <a:cs typeface="Arial" charset="0"/>
              </a:rPr>
              <a:pPr/>
              <a:t>2</a:t>
            </a:fld>
            <a:endParaRPr lang="en-US">
              <a:cs typeface="Arial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814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524D4D0-41BB-4F12-A997-9CC5B608EC21}" type="slidenum">
              <a:rPr lang="en-US" smtClean="0">
                <a:cs typeface="Arial" charset="0"/>
              </a:rPr>
              <a:pPr/>
              <a:t>3</a:t>
            </a:fld>
            <a:endParaRPr lang="en-US">
              <a:cs typeface="Arial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90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10400" y="6381750"/>
            <a:ext cx="2133600" cy="47625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382DD3-DC17-4A69-BB46-45082E46F7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381254-E7A9-42B2-BBA6-4F390B8B1B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2BEA4B-F9EC-4AED-924D-21C157D131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7C10A6-6903-4872-B91B-3E0B6589A3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839200" cy="6858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486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686800" y="6381750"/>
            <a:ext cx="457200" cy="47625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BFCEE5-5864-4177-8B32-562563A5D9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C7C840-FA4D-40C9-A2A8-405AAC255E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8215D7-7171-44DA-A7F8-0379C74DBDD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839200" cy="9144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3C8A4B-124F-43F9-9E25-3253CCAF3F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70DDFE-E6BA-40F7-A955-C8FD1E6734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30305B-2385-41DD-A7E1-E3AEB4B62D5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8E60C2-90BA-4311-8674-F2C05334BC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0"/>
            <a:ext cx="8839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838200"/>
            <a:ext cx="88392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60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86800" y="6381750"/>
            <a:ext cx="457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  <a:p>
            <a:pPr>
              <a:defRPr/>
            </a:pPr>
            <a:fld id="{4AF264E9-1BC2-4290-B8C9-A8C5BC6552C6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" y="304800"/>
            <a:ext cx="8686800" cy="2362200"/>
          </a:xfrm>
        </p:spPr>
        <p:txBody>
          <a:bodyPr/>
          <a:lstStyle/>
          <a:p>
            <a:pPr eaLnBrk="1" hangingPunct="1"/>
            <a:r>
              <a:rPr lang="en-US" sz="4400" b="1" dirty="0">
                <a:solidFill>
                  <a:schemeClr val="accent2"/>
                </a:solidFill>
                <a:latin typeface="+mn-lt"/>
              </a:rPr>
              <a:t>CS401 – Artificial Intelligence</a:t>
            </a:r>
            <a:br>
              <a:rPr lang="en-US" sz="4000" b="1" dirty="0">
                <a:solidFill>
                  <a:schemeClr val="accent2"/>
                </a:solidFill>
                <a:latin typeface="+mn-lt"/>
              </a:rPr>
            </a:br>
            <a:r>
              <a:rPr lang="en-US" b="1" dirty="0">
                <a:solidFill>
                  <a:srgbClr val="C00000"/>
                </a:solidFill>
                <a:latin typeface="+mn-lt"/>
              </a:rPr>
              <a:t>Spring – 2018</a:t>
            </a:r>
            <a:br>
              <a:rPr lang="en-US" b="1" dirty="0">
                <a:solidFill>
                  <a:srgbClr val="C00000"/>
                </a:solidFill>
                <a:latin typeface="+mn-lt"/>
              </a:rPr>
            </a:br>
            <a:br>
              <a:rPr lang="en-US" b="1" dirty="0">
                <a:solidFill>
                  <a:srgbClr val="C00000"/>
                </a:solidFill>
                <a:latin typeface="+mn-lt"/>
              </a:rPr>
            </a:br>
            <a:r>
              <a:rPr lang="en-US" sz="4000" b="1" dirty="0">
                <a:solidFill>
                  <a:schemeClr val="accent6"/>
                </a:solidFill>
                <a:latin typeface="+mn-lt"/>
              </a:rPr>
              <a:t>Logical Agents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2819400"/>
            <a:ext cx="2819400" cy="330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364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algn="just"/>
            <a:r>
              <a:rPr lang="en-US" dirty="0"/>
              <a:t>Each time the agent program is called, it does three things: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n-US" dirty="0"/>
              <a:t>TELLs the knowledge base what it perceives.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n-US" dirty="0"/>
              <a:t>ASKs the knowledge base what action it should perform.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n-US" dirty="0"/>
              <a:t>The agent program TELLs the knowledge base which action was chosen, and the agent executes the action</a:t>
            </a:r>
          </a:p>
          <a:p>
            <a:pPr lvl="1" algn="just"/>
            <a:endParaRPr lang="en-US" i="1" dirty="0"/>
          </a:p>
          <a:p>
            <a:pPr lvl="1" algn="just"/>
            <a:r>
              <a:rPr lang="en-US" i="1" dirty="0"/>
              <a:t>Tell </a:t>
            </a:r>
            <a:r>
              <a:rPr lang="en-US" dirty="0"/>
              <a:t>it what it needs to know –add fact to KB.</a:t>
            </a:r>
          </a:p>
          <a:p>
            <a:pPr lvl="1" algn="just"/>
            <a:r>
              <a:rPr lang="en-US" i="1" dirty="0"/>
              <a:t>Ask </a:t>
            </a:r>
            <a:r>
              <a:rPr lang="en-US" dirty="0"/>
              <a:t>it what to do –compute using </a:t>
            </a:r>
            <a:r>
              <a:rPr lang="en-US" i="1" dirty="0"/>
              <a:t>inference rules </a:t>
            </a:r>
            <a:r>
              <a:rPr lang="en-US" dirty="0"/>
              <a:t>also in KB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629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Generic KB-Based Agent </a:t>
            </a:r>
            <a:r>
              <a:rPr lang="en-US" b="1" dirty="0" err="1">
                <a:solidFill>
                  <a:schemeClr val="accent2"/>
                </a:solidFill>
              </a:rPr>
              <a:t>Pseudocode</a:t>
            </a:r>
            <a:endParaRPr lang="en-US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>
              <a:spcBef>
                <a:spcPts val="672"/>
              </a:spcBef>
            </a:pPr>
            <a:endParaRPr lang="en-US" dirty="0"/>
          </a:p>
          <a:p>
            <a:pPr algn="just">
              <a:spcBef>
                <a:spcPts val="672"/>
              </a:spcBef>
            </a:pPr>
            <a:endParaRPr lang="en-US" dirty="0"/>
          </a:p>
          <a:p>
            <a:pPr algn="just">
              <a:spcBef>
                <a:spcPts val="672"/>
              </a:spcBef>
            </a:pPr>
            <a:endParaRPr lang="en-US" dirty="0"/>
          </a:p>
          <a:p>
            <a:pPr algn="just">
              <a:spcBef>
                <a:spcPts val="672"/>
              </a:spcBef>
            </a:pPr>
            <a:endParaRPr lang="en-US" dirty="0"/>
          </a:p>
          <a:p>
            <a:pPr algn="just">
              <a:spcBef>
                <a:spcPts val="672"/>
              </a:spcBef>
            </a:pPr>
            <a:endParaRPr lang="en-US" dirty="0"/>
          </a:p>
          <a:p>
            <a:endParaRPr lang="en-US" dirty="0"/>
          </a:p>
          <a:p>
            <a:pPr algn="just">
              <a:spcBef>
                <a:spcPts val="0"/>
              </a:spcBef>
            </a:pPr>
            <a:r>
              <a:rPr lang="en-US" dirty="0"/>
              <a:t>Agent must be able to:</a:t>
            </a:r>
          </a:p>
          <a:p>
            <a:pPr marL="914400" lvl="1" indent="-514350" algn="just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Represent states and actions,</a:t>
            </a:r>
          </a:p>
          <a:p>
            <a:pPr marL="914400" lvl="1" indent="-514350" algn="just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Incorporate new percepts</a:t>
            </a:r>
          </a:p>
          <a:p>
            <a:pPr marL="914400" lvl="1" indent="-514350" algn="just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Update internal representation of the world</a:t>
            </a:r>
          </a:p>
          <a:p>
            <a:pPr marL="914400" lvl="1" indent="-514350" algn="just">
              <a:spcBef>
                <a:spcPts val="0"/>
              </a:spcBef>
              <a:buFont typeface="+mj-lt"/>
              <a:buAutoNum type="arabicPeriod"/>
            </a:pPr>
            <a:r>
              <a:rPr lang="en-US" i="1" dirty="0"/>
              <a:t>Deduce hidden properties of the world</a:t>
            </a:r>
            <a:endParaRPr lang="en-US" dirty="0"/>
          </a:p>
          <a:p>
            <a:pPr marL="914400" lvl="1" indent="-514350" algn="just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Deduce appropriate actions – requires some </a:t>
            </a:r>
            <a:r>
              <a:rPr lang="en-US" i="1" dirty="0"/>
              <a:t>logic of action</a:t>
            </a:r>
            <a:endParaRPr lang="en-US" dirty="0"/>
          </a:p>
          <a:p>
            <a:pPr algn="just">
              <a:spcBef>
                <a:spcPts val="672"/>
              </a:spcBef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11</a:t>
            </a:fld>
            <a:endParaRPr lang="en-US" dirty="0">
              <a:latin typeface="+mn-lt"/>
            </a:endParaRPr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609600" y="838200"/>
            <a:ext cx="6845300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50" y="838200"/>
            <a:ext cx="5943600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118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What is Logic?</a:t>
            </a:r>
            <a:endParaRPr lang="en-US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b="1" dirty="0"/>
              <a:t>Logic </a:t>
            </a:r>
            <a:r>
              <a:rPr lang="en-US" dirty="0"/>
              <a:t>is a formal system for manipulating facts so that true conclusions may be drawn</a:t>
            </a:r>
          </a:p>
          <a:p>
            <a:pPr lvl="1" algn="just">
              <a:spcBef>
                <a:spcPts val="0"/>
              </a:spcBef>
            </a:pPr>
            <a:r>
              <a:rPr lang="en-US" dirty="0"/>
              <a:t>“The tool for distinguishing between the true and the false” (Averroes)</a:t>
            </a:r>
          </a:p>
          <a:p>
            <a:pPr lvl="1" algn="just">
              <a:spcBef>
                <a:spcPts val="0"/>
              </a:spcBef>
            </a:pPr>
            <a:r>
              <a:rPr lang="en-US" b="1" dirty="0"/>
              <a:t>Syntax: </a:t>
            </a:r>
            <a:r>
              <a:rPr lang="en-US" dirty="0"/>
              <a:t>rules for constructing valid sentences</a:t>
            </a:r>
          </a:p>
          <a:p>
            <a:pPr lvl="2" algn="just">
              <a:spcBef>
                <a:spcPts val="0"/>
              </a:spcBef>
            </a:pPr>
            <a:r>
              <a:rPr lang="en-US" sz="2800" dirty="0"/>
              <a:t>e.g., x + 2 ≥ y is a valid arithmetic sentence, ≥x2y + is not</a:t>
            </a:r>
          </a:p>
          <a:p>
            <a:pPr lvl="1" algn="just">
              <a:spcBef>
                <a:spcPts val="0"/>
              </a:spcBef>
            </a:pPr>
            <a:r>
              <a:rPr lang="en-US" b="1" dirty="0"/>
              <a:t>Semantics: </a:t>
            </a:r>
            <a:r>
              <a:rPr lang="en-US" dirty="0"/>
              <a:t>“meaning” of sentences, or relationship between logical sentences and the real world Specifically, semantics defines truth of sentences</a:t>
            </a:r>
          </a:p>
          <a:p>
            <a:pPr lvl="2" algn="just">
              <a:spcBef>
                <a:spcPts val="0"/>
              </a:spcBef>
            </a:pPr>
            <a:r>
              <a:rPr lang="en-US" sz="2800" dirty="0"/>
              <a:t>e.g., x + 2 ≥ y is true in a world where x = 5 and y =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12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30123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altLang="en-US" b="1" dirty="0">
                <a:solidFill>
                  <a:schemeClr val="accent2"/>
                </a:solidFill>
              </a:rPr>
              <a:t>Types of Logics</a:t>
            </a:r>
            <a:endParaRPr lang="en-US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altLang="en-US" b="1" dirty="0"/>
              <a:t>Propositional Logic: </a:t>
            </a:r>
            <a:r>
              <a:rPr lang="en-US" altLang="en-US" dirty="0"/>
              <a:t>concrete statements that are either true or false</a:t>
            </a:r>
          </a:p>
          <a:p>
            <a:pPr lvl="1" algn="just">
              <a:spcBef>
                <a:spcPts val="0"/>
              </a:spcBef>
            </a:pPr>
            <a:r>
              <a:rPr lang="en-US" altLang="en-US" dirty="0"/>
              <a:t>E.g., It </a:t>
            </a:r>
            <a:r>
              <a:rPr lang="en-US" altLang="en-US"/>
              <a:t>is raining.</a:t>
            </a:r>
            <a:endParaRPr lang="en-US" altLang="en-US" dirty="0"/>
          </a:p>
          <a:p>
            <a:pPr algn="just">
              <a:spcBef>
                <a:spcPts val="0"/>
              </a:spcBef>
            </a:pPr>
            <a:r>
              <a:rPr lang="en-US" altLang="en-US" b="1" dirty="0"/>
              <a:t>Predicate Logic (also called first order logic, first order predicate calculus): </a:t>
            </a:r>
            <a:r>
              <a:rPr lang="en-US" altLang="en-US" dirty="0"/>
              <a:t>allows statements to contain variables, functions, and quantifiers</a:t>
            </a:r>
          </a:p>
          <a:p>
            <a:pPr lvl="1" algn="just">
              <a:spcBef>
                <a:spcPts val="0"/>
              </a:spcBef>
            </a:pPr>
            <a:r>
              <a:rPr lang="en-US" altLang="en-US" dirty="0"/>
              <a:t>For all X, Y: If X is married to Y then Y is married to X.</a:t>
            </a:r>
          </a:p>
          <a:p>
            <a:pPr algn="just">
              <a:spcBef>
                <a:spcPts val="0"/>
              </a:spcBef>
            </a:pPr>
            <a:r>
              <a:rPr lang="en-US" altLang="en-US" b="1" dirty="0"/>
              <a:t>Fuzzy Logic:</a:t>
            </a:r>
            <a:r>
              <a:rPr lang="en-US" altLang="en-US" dirty="0"/>
              <a:t> vague statements; paint is </a:t>
            </a:r>
            <a:r>
              <a:rPr lang="en-US" altLang="en-US" u="sng" dirty="0"/>
              <a:t>slightly grey</a:t>
            </a:r>
            <a:r>
              <a:rPr lang="en-US" altLang="en-US" dirty="0"/>
              <a:t>; sky is </a:t>
            </a:r>
            <a:r>
              <a:rPr lang="en-US" altLang="en-US" u="sng" dirty="0"/>
              <a:t>very cloudy</a:t>
            </a:r>
            <a:r>
              <a:rPr lang="en-US" altLang="en-US" dirty="0"/>
              <a:t>.</a:t>
            </a:r>
          </a:p>
          <a:p>
            <a:pPr marL="0" indent="0" algn="just">
              <a:spcBef>
                <a:spcPts val="672"/>
              </a:spcBef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13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40168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Propositional Logic: Syntax</a:t>
            </a:r>
            <a:endParaRPr lang="en-US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b="1" dirty="0"/>
              <a:t>Atomic sentence:</a:t>
            </a:r>
          </a:p>
          <a:p>
            <a:pPr lvl="1">
              <a:spcBef>
                <a:spcPts val="0"/>
              </a:spcBef>
            </a:pPr>
            <a:r>
              <a:rPr lang="en-US" dirty="0"/>
              <a:t>A </a:t>
            </a:r>
            <a:r>
              <a:rPr lang="en-US" i="1" dirty="0"/>
              <a:t>proposition symbol </a:t>
            </a:r>
            <a:r>
              <a:rPr lang="en-US" dirty="0"/>
              <a:t>representing a true or false statement</a:t>
            </a:r>
          </a:p>
          <a:p>
            <a:pPr>
              <a:spcBef>
                <a:spcPts val="0"/>
              </a:spcBef>
            </a:pPr>
            <a:r>
              <a:rPr lang="en-US" b="1" dirty="0"/>
              <a:t>Negation: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If </a:t>
            </a:r>
            <a:r>
              <a:rPr lang="en-US" b="1" dirty="0"/>
              <a:t>P </a:t>
            </a:r>
            <a:r>
              <a:rPr lang="en-US" dirty="0"/>
              <a:t>is a sentence, ¬</a:t>
            </a:r>
            <a:r>
              <a:rPr lang="en-US" b="1" dirty="0"/>
              <a:t>P </a:t>
            </a:r>
            <a:r>
              <a:rPr lang="en-US" dirty="0"/>
              <a:t>is a sentence</a:t>
            </a:r>
          </a:p>
          <a:p>
            <a:pPr>
              <a:spcBef>
                <a:spcPts val="0"/>
              </a:spcBef>
            </a:pPr>
            <a:r>
              <a:rPr lang="en-US" b="1" dirty="0"/>
              <a:t>Conjunction: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If </a:t>
            </a:r>
            <a:r>
              <a:rPr lang="en-US" b="1" dirty="0"/>
              <a:t>P </a:t>
            </a:r>
            <a:r>
              <a:rPr lang="en-US" dirty="0"/>
              <a:t>and </a:t>
            </a:r>
            <a:r>
              <a:rPr lang="en-US" b="1" dirty="0"/>
              <a:t>Q </a:t>
            </a:r>
            <a:r>
              <a:rPr lang="en-US" dirty="0"/>
              <a:t>are sentences, </a:t>
            </a:r>
            <a:r>
              <a:rPr lang="en-US" b="1" dirty="0"/>
              <a:t>P </a:t>
            </a:r>
            <a:r>
              <a:rPr lang="en-US" dirty="0"/>
              <a:t>∧ </a:t>
            </a:r>
            <a:r>
              <a:rPr lang="en-US" b="1" dirty="0"/>
              <a:t>Q </a:t>
            </a:r>
            <a:r>
              <a:rPr lang="en-US" dirty="0"/>
              <a:t>is a sentence</a:t>
            </a:r>
          </a:p>
          <a:p>
            <a:pPr>
              <a:spcBef>
                <a:spcPts val="0"/>
              </a:spcBef>
            </a:pPr>
            <a:r>
              <a:rPr lang="en-US" b="1" dirty="0"/>
              <a:t>Disjunction: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If </a:t>
            </a:r>
            <a:r>
              <a:rPr lang="en-US" b="1" dirty="0"/>
              <a:t>P </a:t>
            </a:r>
            <a:r>
              <a:rPr lang="en-US" dirty="0"/>
              <a:t>and </a:t>
            </a:r>
            <a:r>
              <a:rPr lang="en-US" b="1" dirty="0"/>
              <a:t>Q </a:t>
            </a:r>
            <a:r>
              <a:rPr lang="en-US" dirty="0"/>
              <a:t>are sentences, </a:t>
            </a:r>
            <a:r>
              <a:rPr lang="en-US" b="1" dirty="0"/>
              <a:t>P </a:t>
            </a:r>
            <a:r>
              <a:rPr lang="en-US" dirty="0"/>
              <a:t>∨ </a:t>
            </a:r>
            <a:r>
              <a:rPr lang="en-US" b="1" dirty="0"/>
              <a:t>Q </a:t>
            </a:r>
            <a:r>
              <a:rPr lang="en-US" dirty="0"/>
              <a:t>is a sentence</a:t>
            </a:r>
          </a:p>
          <a:p>
            <a:pPr>
              <a:spcBef>
                <a:spcPts val="0"/>
              </a:spcBef>
            </a:pPr>
            <a:r>
              <a:rPr lang="en-US" b="1" dirty="0"/>
              <a:t>Implication: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If </a:t>
            </a:r>
            <a:r>
              <a:rPr lang="en-US" b="1" dirty="0"/>
              <a:t>P </a:t>
            </a:r>
            <a:r>
              <a:rPr lang="en-US" dirty="0"/>
              <a:t>and </a:t>
            </a:r>
            <a:r>
              <a:rPr lang="en-US" b="1" dirty="0"/>
              <a:t>Q </a:t>
            </a:r>
            <a:r>
              <a:rPr lang="en-US" dirty="0"/>
              <a:t>are sentences, </a:t>
            </a:r>
            <a:r>
              <a:rPr lang="en-US" b="1" dirty="0"/>
              <a:t>P </a:t>
            </a:r>
            <a:r>
              <a:rPr lang="en-US" dirty="0"/>
              <a:t>⇒ </a:t>
            </a:r>
            <a:r>
              <a:rPr lang="en-US" b="1" dirty="0"/>
              <a:t>Q </a:t>
            </a:r>
            <a:r>
              <a:rPr lang="en-US" dirty="0"/>
              <a:t>is a sentence</a:t>
            </a:r>
          </a:p>
          <a:p>
            <a:pPr>
              <a:spcBef>
                <a:spcPts val="0"/>
              </a:spcBef>
            </a:pPr>
            <a:r>
              <a:rPr lang="en-US" b="1" dirty="0" err="1"/>
              <a:t>Biconditional</a:t>
            </a:r>
            <a:r>
              <a:rPr lang="en-US" b="1" dirty="0"/>
              <a:t>:</a:t>
            </a:r>
          </a:p>
          <a:p>
            <a:pPr lvl="1">
              <a:spcBef>
                <a:spcPts val="0"/>
              </a:spcBef>
            </a:pPr>
            <a:r>
              <a:rPr lang="en-US" dirty="0"/>
              <a:t>If </a:t>
            </a:r>
            <a:r>
              <a:rPr lang="en-US" b="1" dirty="0"/>
              <a:t>P </a:t>
            </a:r>
            <a:r>
              <a:rPr lang="en-US" dirty="0"/>
              <a:t>and </a:t>
            </a:r>
            <a:r>
              <a:rPr lang="en-US" b="1" dirty="0"/>
              <a:t>Q </a:t>
            </a:r>
            <a:r>
              <a:rPr lang="en-US" dirty="0"/>
              <a:t>are sentences, </a:t>
            </a:r>
            <a:r>
              <a:rPr lang="en-US" b="1" dirty="0"/>
              <a:t>P </a:t>
            </a:r>
            <a:r>
              <a:rPr lang="en-US" dirty="0"/>
              <a:t>⇔ </a:t>
            </a:r>
            <a:r>
              <a:rPr lang="en-US" b="1" dirty="0"/>
              <a:t>Q </a:t>
            </a:r>
            <a:r>
              <a:rPr lang="en-US" dirty="0"/>
              <a:t>is a sentence</a:t>
            </a:r>
          </a:p>
          <a:p>
            <a:pPr>
              <a:spcBef>
                <a:spcPts val="0"/>
              </a:spcBef>
            </a:pPr>
            <a:r>
              <a:rPr lang="en-US" dirty="0"/>
              <a:t>¬</a:t>
            </a:r>
            <a:r>
              <a:rPr lang="en-US" b="1" dirty="0"/>
              <a:t>, </a:t>
            </a:r>
            <a:r>
              <a:rPr lang="en-US" dirty="0"/>
              <a:t>∧</a:t>
            </a:r>
            <a:r>
              <a:rPr lang="en-US" b="1" dirty="0"/>
              <a:t>, </a:t>
            </a:r>
            <a:r>
              <a:rPr lang="en-US" dirty="0"/>
              <a:t>∨</a:t>
            </a:r>
            <a:r>
              <a:rPr lang="en-US" b="1" dirty="0"/>
              <a:t>, </a:t>
            </a:r>
            <a:r>
              <a:rPr lang="en-US" dirty="0"/>
              <a:t>⇒</a:t>
            </a:r>
            <a:r>
              <a:rPr lang="en-US" b="1" dirty="0"/>
              <a:t>, </a:t>
            </a:r>
            <a:r>
              <a:rPr lang="en-US" dirty="0"/>
              <a:t>⇔ are called </a:t>
            </a:r>
            <a:r>
              <a:rPr lang="en-US" i="1" dirty="0"/>
              <a:t>logical connectives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14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4865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Propositional Logic: Semantics</a:t>
            </a:r>
            <a:endParaRPr lang="en-US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A </a:t>
            </a:r>
            <a:r>
              <a:rPr lang="en-US" b="1" dirty="0"/>
              <a:t>model </a:t>
            </a:r>
            <a:r>
              <a:rPr lang="en-US" dirty="0"/>
              <a:t>specifies the true/false status of each proposition symbol in the knowledge base</a:t>
            </a:r>
          </a:p>
          <a:p>
            <a:pPr lvl="1" algn="just">
              <a:spcBef>
                <a:spcPts val="0"/>
              </a:spcBef>
            </a:pPr>
            <a:r>
              <a:rPr lang="en-US" dirty="0"/>
              <a:t>e.g., </a:t>
            </a:r>
            <a:r>
              <a:rPr lang="en-US" b="1" dirty="0"/>
              <a:t>P </a:t>
            </a:r>
            <a:r>
              <a:rPr lang="en-US" dirty="0"/>
              <a:t>is true, </a:t>
            </a:r>
            <a:r>
              <a:rPr lang="en-US" b="1" dirty="0"/>
              <a:t>Q </a:t>
            </a:r>
            <a:r>
              <a:rPr lang="en-US" dirty="0"/>
              <a:t>is true, </a:t>
            </a:r>
            <a:r>
              <a:rPr lang="en-US" b="1" dirty="0"/>
              <a:t>R </a:t>
            </a:r>
            <a:r>
              <a:rPr lang="en-US" dirty="0"/>
              <a:t>is false</a:t>
            </a:r>
          </a:p>
          <a:p>
            <a:pPr lvl="1" algn="just">
              <a:spcBef>
                <a:spcPts val="0"/>
              </a:spcBef>
            </a:pPr>
            <a:r>
              <a:rPr lang="en-US" dirty="0"/>
              <a:t>With three symbols, there are 8 possible models, and they can be enumerated exhaustively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Rules for evaluating truth with respect to a model:</a:t>
            </a:r>
          </a:p>
          <a:p>
            <a:pPr lvl="1" algn="just">
              <a:spcBef>
                <a:spcPts val="0"/>
              </a:spcBef>
            </a:pPr>
            <a:r>
              <a:rPr lang="en-US" dirty="0"/>
              <a:t>¬</a:t>
            </a:r>
            <a:r>
              <a:rPr lang="en-US" b="1" dirty="0"/>
              <a:t>P </a:t>
            </a:r>
            <a:r>
              <a:rPr lang="en-US" dirty="0"/>
              <a:t>is true </a:t>
            </a:r>
            <a:r>
              <a:rPr lang="en-US" dirty="0" err="1"/>
              <a:t>iff</a:t>
            </a:r>
            <a:r>
              <a:rPr lang="en-US" dirty="0"/>
              <a:t> </a:t>
            </a:r>
            <a:r>
              <a:rPr lang="en-US" b="1" dirty="0"/>
              <a:t>P </a:t>
            </a:r>
            <a:r>
              <a:rPr lang="en-US" dirty="0"/>
              <a:t>is false</a:t>
            </a:r>
          </a:p>
          <a:p>
            <a:pPr lvl="1" algn="just">
              <a:spcBef>
                <a:spcPts val="0"/>
              </a:spcBef>
            </a:pPr>
            <a:r>
              <a:rPr lang="en-US" b="1" dirty="0"/>
              <a:t>P </a:t>
            </a:r>
            <a:r>
              <a:rPr lang="en-US" dirty="0"/>
              <a:t>∧</a:t>
            </a:r>
            <a:r>
              <a:rPr lang="en-US" b="1" dirty="0"/>
              <a:t>Q </a:t>
            </a:r>
            <a:r>
              <a:rPr lang="en-US" dirty="0"/>
              <a:t>is true </a:t>
            </a:r>
            <a:r>
              <a:rPr lang="en-US" dirty="0" err="1"/>
              <a:t>iff</a:t>
            </a:r>
            <a:r>
              <a:rPr lang="en-US" dirty="0"/>
              <a:t> </a:t>
            </a:r>
            <a:r>
              <a:rPr lang="en-US" b="1" dirty="0"/>
              <a:t>P </a:t>
            </a:r>
            <a:r>
              <a:rPr lang="en-US" dirty="0"/>
              <a:t>is true and </a:t>
            </a:r>
            <a:r>
              <a:rPr lang="en-US" b="1" dirty="0"/>
              <a:t>Q </a:t>
            </a:r>
            <a:r>
              <a:rPr lang="en-US" dirty="0"/>
              <a:t>is true</a:t>
            </a:r>
          </a:p>
          <a:p>
            <a:pPr lvl="1" algn="just">
              <a:spcBef>
                <a:spcPts val="0"/>
              </a:spcBef>
            </a:pPr>
            <a:r>
              <a:rPr lang="en-US" b="1" dirty="0"/>
              <a:t>P </a:t>
            </a:r>
            <a:r>
              <a:rPr lang="en-US" dirty="0"/>
              <a:t>∨ </a:t>
            </a:r>
            <a:r>
              <a:rPr lang="en-US" b="1" dirty="0"/>
              <a:t>Q </a:t>
            </a:r>
            <a:r>
              <a:rPr lang="en-US" dirty="0"/>
              <a:t>is true </a:t>
            </a:r>
            <a:r>
              <a:rPr lang="en-US" dirty="0" err="1"/>
              <a:t>iff</a:t>
            </a:r>
            <a:r>
              <a:rPr lang="en-US" dirty="0"/>
              <a:t> </a:t>
            </a:r>
            <a:r>
              <a:rPr lang="en-US" b="1" dirty="0"/>
              <a:t>P </a:t>
            </a:r>
            <a:r>
              <a:rPr lang="en-US" dirty="0"/>
              <a:t>is true or </a:t>
            </a:r>
            <a:r>
              <a:rPr lang="en-US" b="1" dirty="0"/>
              <a:t>Q </a:t>
            </a:r>
            <a:r>
              <a:rPr lang="en-US" dirty="0"/>
              <a:t>is true</a:t>
            </a:r>
          </a:p>
          <a:p>
            <a:pPr lvl="1" algn="just">
              <a:spcBef>
                <a:spcPts val="0"/>
              </a:spcBef>
            </a:pPr>
            <a:r>
              <a:rPr lang="en-US" b="1" dirty="0"/>
              <a:t>P </a:t>
            </a:r>
            <a:r>
              <a:rPr lang="en-US" dirty="0"/>
              <a:t>⇒ </a:t>
            </a:r>
            <a:r>
              <a:rPr lang="en-US" b="1" dirty="0"/>
              <a:t>Q </a:t>
            </a:r>
            <a:r>
              <a:rPr lang="en-US" dirty="0"/>
              <a:t>is true </a:t>
            </a:r>
            <a:r>
              <a:rPr lang="en-US" dirty="0" err="1"/>
              <a:t>iff</a:t>
            </a:r>
            <a:r>
              <a:rPr lang="en-US" dirty="0"/>
              <a:t> </a:t>
            </a:r>
            <a:r>
              <a:rPr lang="en-US" b="1" dirty="0"/>
              <a:t>P </a:t>
            </a:r>
            <a:r>
              <a:rPr lang="en-US" dirty="0"/>
              <a:t>is false or </a:t>
            </a:r>
            <a:r>
              <a:rPr lang="en-US" b="1" dirty="0"/>
              <a:t>Q </a:t>
            </a:r>
            <a:r>
              <a:rPr lang="en-US" dirty="0"/>
              <a:t>is true</a:t>
            </a:r>
          </a:p>
          <a:p>
            <a:pPr lvl="1" algn="just">
              <a:spcBef>
                <a:spcPts val="0"/>
              </a:spcBef>
            </a:pPr>
            <a:r>
              <a:rPr lang="en-US" b="1" dirty="0"/>
              <a:t>P </a:t>
            </a:r>
            <a:r>
              <a:rPr lang="en-US" dirty="0"/>
              <a:t>⇔ </a:t>
            </a:r>
            <a:r>
              <a:rPr lang="en-US" b="1" dirty="0"/>
              <a:t>Q </a:t>
            </a:r>
            <a:r>
              <a:rPr lang="en-US" dirty="0"/>
              <a:t>is true </a:t>
            </a:r>
            <a:r>
              <a:rPr lang="en-US" dirty="0" err="1"/>
              <a:t>iff</a:t>
            </a:r>
            <a:r>
              <a:rPr lang="en-US" dirty="0"/>
              <a:t> </a:t>
            </a:r>
            <a:r>
              <a:rPr lang="en-US" b="1" dirty="0"/>
              <a:t>P </a:t>
            </a:r>
            <a:r>
              <a:rPr lang="en-US" dirty="0"/>
              <a:t>⇒</a:t>
            </a:r>
            <a:r>
              <a:rPr lang="en-US" b="1" dirty="0"/>
              <a:t>Q </a:t>
            </a:r>
            <a:r>
              <a:rPr lang="en-US" dirty="0"/>
              <a:t>is true and </a:t>
            </a:r>
            <a:r>
              <a:rPr lang="en-US" b="1" dirty="0"/>
              <a:t>Q </a:t>
            </a:r>
            <a:r>
              <a:rPr lang="en-US" dirty="0"/>
              <a:t>⇒ </a:t>
            </a:r>
            <a:r>
              <a:rPr lang="en-US" b="1" dirty="0"/>
              <a:t>P </a:t>
            </a:r>
            <a:r>
              <a:rPr lang="en-US" dirty="0"/>
              <a:t>is 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15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3285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 </a:t>
            </a:r>
            <a:r>
              <a:rPr lang="en-US" dirty="0"/>
              <a:t>⇒ </a:t>
            </a:r>
            <a:r>
              <a:rPr lang="en-US" b="1" dirty="0"/>
              <a:t>Q = </a:t>
            </a:r>
            <a:r>
              <a:rPr lang="en-US" dirty="0"/>
              <a:t>(¬P v Q)</a:t>
            </a:r>
          </a:p>
          <a:p>
            <a:r>
              <a:rPr lang="en-US" dirty="0"/>
              <a:t>“If P is true, then I am claiming that Q is true. Otherwise I am making no claim.”</a:t>
            </a:r>
          </a:p>
          <a:p>
            <a:endParaRPr lang="en-US" dirty="0"/>
          </a:p>
          <a:p>
            <a:r>
              <a:rPr lang="en-US" b="1" dirty="0"/>
              <a:t>P ⇔ Q</a:t>
            </a:r>
            <a:r>
              <a:rPr lang="en-US" dirty="0"/>
              <a:t>, is true whenever both P ⇒ Q and Q ⇒ P are true. Or, “P if and only if Q.”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832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05000"/>
            <a:ext cx="8030817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46645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The </a:t>
            </a:r>
            <a:r>
              <a:rPr lang="en-US" b="1" dirty="0" err="1">
                <a:solidFill>
                  <a:schemeClr val="accent2"/>
                </a:solidFill>
              </a:rPr>
              <a:t>Wumpus</a:t>
            </a:r>
            <a:r>
              <a:rPr lang="en-US" b="1" dirty="0">
                <a:solidFill>
                  <a:schemeClr val="accent2"/>
                </a:solidFill>
              </a:rPr>
              <a:t> World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52600"/>
            <a:ext cx="7410450" cy="364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7752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The </a:t>
            </a:r>
            <a:r>
              <a:rPr lang="en-US" b="1" dirty="0" err="1">
                <a:solidFill>
                  <a:schemeClr val="accent2"/>
                </a:solidFill>
                <a:latin typeface="+mn-lt"/>
              </a:rPr>
              <a:t>Wumpus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 World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685800"/>
            <a:ext cx="8839200" cy="60198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b="1" dirty="0"/>
              <a:t>Sensors</a:t>
            </a:r>
            <a:r>
              <a:rPr lang="en-US" dirty="0"/>
              <a:t>: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Returns a 5-tuple of five symbols e.g., [stench, breeze, glitter, bump, scream] (note that in this 5-tuple, all five things are present. We indicate absence with the value None)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In squares adjacent to the </a:t>
            </a:r>
            <a:r>
              <a:rPr lang="en-US" dirty="0" err="1"/>
              <a:t>Wumpus</a:t>
            </a:r>
            <a:r>
              <a:rPr lang="en-US" dirty="0"/>
              <a:t>, agent perceives a stench.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In squares adjacent to a pit, agent perceives a breeze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In squares adjacent to the gold agent perceives a glitter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When agent walks into a wall, it perceives a bump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When </a:t>
            </a:r>
            <a:r>
              <a:rPr lang="en-US" dirty="0" err="1"/>
              <a:t>Wumpus</a:t>
            </a:r>
            <a:r>
              <a:rPr lang="en-US" dirty="0"/>
              <a:t> is killed, it emits a woeful scream that is perceived anywhere.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19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endParaRPr lang="en-US" dirty="0">
              <a:latin typeface="+mn-lt"/>
              <a:cs typeface="Arial" charset="0"/>
            </a:endParaRPr>
          </a:p>
          <a:p>
            <a:fld id="{F925071C-6FAC-4FF8-9247-1B182FA886EF}" type="slidenum">
              <a:rPr lang="en-US" smtClean="0">
                <a:latin typeface="+mn-lt"/>
                <a:cs typeface="Arial" charset="0"/>
              </a:rPr>
              <a:pPr/>
              <a:t>2</a:t>
            </a:fld>
            <a:endParaRPr lang="en-US" dirty="0">
              <a:latin typeface="+mn-lt"/>
              <a:cs typeface="Arial" charset="0"/>
            </a:endParaRPr>
          </a:p>
        </p:txBody>
      </p:sp>
      <p:sp>
        <p:nvSpPr>
          <p:cNvPr id="6147" name="Rectangle 4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914400"/>
          </a:xfrm>
        </p:spPr>
        <p:txBody>
          <a:bodyPr/>
          <a:lstStyle/>
          <a:p>
            <a:pPr eaLnBrk="1" hangingPunct="1"/>
            <a:r>
              <a:rPr lang="en-US" b="1" dirty="0">
                <a:solidFill>
                  <a:schemeClr val="accent2"/>
                </a:solidFill>
                <a:latin typeface="+mn-lt"/>
              </a:rPr>
              <a:t>Today’s Agenda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1371600"/>
            <a:ext cx="8686800" cy="1905000"/>
          </a:xfrm>
        </p:spPr>
        <p:txBody>
          <a:bodyPr/>
          <a:lstStyle/>
          <a:p>
            <a:pPr eaLnBrk="1" hangingPunct="1">
              <a:spcBef>
                <a:spcPts val="0"/>
              </a:spcBef>
              <a:buClr>
                <a:srgbClr val="3333CC"/>
              </a:buClr>
              <a:buFont typeface="Wingdings" pitchFamily="2" charset="2"/>
              <a:buChar char="§"/>
            </a:pPr>
            <a:r>
              <a:rPr lang="en-US" dirty="0"/>
              <a:t>Logical Agents</a:t>
            </a:r>
          </a:p>
          <a:p>
            <a:pPr eaLnBrk="1" hangingPunct="1">
              <a:spcBef>
                <a:spcPts val="0"/>
              </a:spcBef>
              <a:buClr>
                <a:srgbClr val="3333CC"/>
              </a:buClr>
              <a:buNone/>
            </a:pPr>
            <a:r>
              <a:rPr lang="en-US" sz="2800" dirty="0"/>
              <a:t>	(Russell and </a:t>
            </a:r>
            <a:r>
              <a:rPr lang="en-US" sz="2800" dirty="0" err="1"/>
              <a:t>Norvig</a:t>
            </a:r>
            <a:r>
              <a:rPr lang="en-US" sz="2800" dirty="0"/>
              <a:t>: Chap. 7 [Section 7.1-7.4])</a:t>
            </a:r>
            <a:r>
              <a:rPr lang="en-US" sz="3600" dirty="0"/>
              <a:t> </a:t>
            </a:r>
          </a:p>
          <a:p>
            <a:pPr eaLnBrk="1" hangingPunct="1">
              <a:buClr>
                <a:srgbClr val="3333CC"/>
              </a:buClr>
              <a:buFont typeface="Wingdings" pitchFamily="2" charset="2"/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The </a:t>
            </a:r>
            <a:r>
              <a:rPr lang="en-US" b="1" dirty="0" err="1">
                <a:solidFill>
                  <a:schemeClr val="accent2"/>
                </a:solidFill>
                <a:latin typeface="+mn-lt"/>
              </a:rPr>
              <a:t>Wumpus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 World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Biggest challenge: Agent is ignorant of the configuration of the 4x4 world</a:t>
            </a:r>
          </a:p>
          <a:p>
            <a:pPr algn="just"/>
            <a:r>
              <a:rPr lang="en-US" dirty="0"/>
              <a:t>Needs logical reasoning of percepts in order to overcome this ignorance</a:t>
            </a:r>
          </a:p>
          <a:p>
            <a:pPr algn="just"/>
            <a:r>
              <a:rPr lang="en-US" dirty="0"/>
              <a:t>Note: retrieving gold may not be possible due to randomly generated location of pits</a:t>
            </a:r>
          </a:p>
          <a:p>
            <a:pPr algn="just"/>
            <a:r>
              <a:rPr lang="en-US" dirty="0"/>
              <a:t>Initial knowledge base contains:</a:t>
            </a:r>
          </a:p>
          <a:p>
            <a:pPr lvl="1" algn="just"/>
            <a:r>
              <a:rPr lang="en-US" dirty="0"/>
              <a:t>Agent knows it is in [1,1]</a:t>
            </a:r>
          </a:p>
          <a:p>
            <a:pPr lvl="1" algn="just"/>
            <a:r>
              <a:rPr lang="en-US" dirty="0"/>
              <a:t>Agent knows it is a safe square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20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 err="1">
                <a:solidFill>
                  <a:schemeClr val="accent2"/>
                </a:solidFill>
                <a:latin typeface="+mn-lt"/>
              </a:rPr>
              <a:t>Wumpus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 World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21</a:t>
            </a:fld>
            <a:endParaRPr lang="en-US" dirty="0">
              <a:latin typeface="+mn-lt"/>
            </a:endParaRPr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914400"/>
            <a:ext cx="7620000" cy="434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09600"/>
          </a:xfrm>
        </p:spPr>
        <p:txBody>
          <a:bodyPr/>
          <a:lstStyle/>
          <a:p>
            <a:r>
              <a:rPr lang="en-US" b="1" dirty="0" err="1">
                <a:solidFill>
                  <a:schemeClr val="accent2"/>
                </a:solidFill>
                <a:latin typeface="+mn-lt"/>
              </a:rPr>
              <a:t>Wumpus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 World Example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343400" y="609600"/>
            <a:ext cx="4572000" cy="60198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1st percept is:</a:t>
            </a:r>
          </a:p>
          <a:p>
            <a:pPr lvl="1" algn="just">
              <a:spcBef>
                <a:spcPts val="0"/>
              </a:spcBef>
            </a:pPr>
            <a:r>
              <a:rPr lang="it-IT" dirty="0"/>
              <a:t>[None, None, None, None, None]</a:t>
            </a:r>
          </a:p>
          <a:p>
            <a:pPr lvl="1" algn="just">
              <a:spcBef>
                <a:spcPts val="0"/>
              </a:spcBef>
            </a:pPr>
            <a:r>
              <a:rPr lang="en-US" dirty="0"/>
              <a:t>(Corresponding to [Stench, Breeze, Glitter, Bump, Scream])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Agent concludes squares [1,2], [2,1] are safe. We mark them with OK. A cautious agent will move only to a square that it knows is OK.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Agent now moves to [2,1]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22</a:t>
            </a:fld>
            <a:endParaRPr lang="en-US" dirty="0">
              <a:latin typeface="+mn-lt"/>
            </a:endParaRPr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762000"/>
            <a:ext cx="3809999" cy="563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09600"/>
          </a:xfrm>
        </p:spPr>
        <p:txBody>
          <a:bodyPr/>
          <a:lstStyle/>
          <a:p>
            <a:r>
              <a:rPr lang="en-US" b="1" dirty="0" err="1">
                <a:solidFill>
                  <a:schemeClr val="accent2"/>
                </a:solidFill>
                <a:latin typeface="+mn-lt"/>
              </a:rPr>
              <a:t>Wumpus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 World Example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419600" y="609600"/>
            <a:ext cx="4495800" cy="60198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2nd percept is:</a:t>
            </a:r>
          </a:p>
          <a:p>
            <a:pPr lvl="1" algn="just">
              <a:spcBef>
                <a:spcPts val="0"/>
              </a:spcBef>
            </a:pPr>
            <a:r>
              <a:rPr lang="it-IT" dirty="0"/>
              <a:t>[None, Breeze, None, None, None]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Must be a pit at [2,2] or [3,1] or both. We mark this with a P?.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Only one square that is OK, so the agent goes back to [1,1] and then to [1,2]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23</a:t>
            </a:fld>
            <a:endParaRPr lang="en-US" dirty="0">
              <a:latin typeface="+mn-lt"/>
            </a:endParaRP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685800"/>
            <a:ext cx="37338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93781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09600"/>
          </a:xfrm>
        </p:spPr>
        <p:txBody>
          <a:bodyPr/>
          <a:lstStyle/>
          <a:p>
            <a:r>
              <a:rPr lang="en-US" b="1" dirty="0" err="1">
                <a:solidFill>
                  <a:schemeClr val="accent2"/>
                </a:solidFill>
                <a:latin typeface="+mn-lt"/>
              </a:rPr>
              <a:t>Wumpus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 World Example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191000" y="609600"/>
            <a:ext cx="4724400" cy="60198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3rd percept is:</a:t>
            </a:r>
          </a:p>
          <a:p>
            <a:pPr lvl="1" algn="just">
              <a:spcBef>
                <a:spcPts val="0"/>
              </a:spcBef>
            </a:pPr>
            <a:r>
              <a:rPr lang="it-IT" dirty="0"/>
              <a:t>[Stench, None, None, None, None]</a:t>
            </a:r>
          </a:p>
          <a:p>
            <a:pPr algn="just">
              <a:spcBef>
                <a:spcPts val="0"/>
              </a:spcBef>
            </a:pPr>
            <a:r>
              <a:rPr lang="en-US" dirty="0" err="1"/>
              <a:t>Wumpus</a:t>
            </a:r>
            <a:r>
              <a:rPr lang="en-US" dirty="0"/>
              <a:t> must be nearby. Can’t be in [1,1] (by rules of the game) or [2,2] (otherwise agent would have detected a stench at [2,1])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Therefore, </a:t>
            </a:r>
            <a:r>
              <a:rPr lang="en-US" dirty="0" err="1"/>
              <a:t>Wumpus</a:t>
            </a:r>
            <a:r>
              <a:rPr lang="en-US" dirty="0"/>
              <a:t> must be in [1,3]. Indicate this by W!.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Lack of breeze in [1,2] means no pit in [2,2], so pit must be in [3,1].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24</a:t>
            </a:fld>
            <a:endParaRPr lang="en-US" dirty="0">
              <a:latin typeface="+mn-lt"/>
            </a:endParaRP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685800"/>
            <a:ext cx="38862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40543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09600"/>
          </a:xfrm>
        </p:spPr>
        <p:txBody>
          <a:bodyPr/>
          <a:lstStyle/>
          <a:p>
            <a:r>
              <a:rPr lang="en-US" b="1" dirty="0" err="1">
                <a:solidFill>
                  <a:schemeClr val="accent2"/>
                </a:solidFill>
                <a:latin typeface="+mn-lt"/>
              </a:rPr>
              <a:t>Wumpus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 World Example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191000" y="609600"/>
            <a:ext cx="4724400" cy="60198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Note the difficulty of this inference:</a:t>
            </a:r>
          </a:p>
          <a:p>
            <a:pPr lvl="1" algn="just">
              <a:spcBef>
                <a:spcPts val="0"/>
              </a:spcBef>
            </a:pPr>
            <a:r>
              <a:rPr lang="en-US" dirty="0"/>
              <a:t>Combines knowledge gained at different times and at different places.</a:t>
            </a:r>
          </a:p>
          <a:p>
            <a:pPr lvl="1" algn="just">
              <a:spcBef>
                <a:spcPts val="0"/>
              </a:spcBef>
            </a:pPr>
            <a:r>
              <a:rPr lang="en-US" dirty="0"/>
              <a:t>Relies on the lack of a percept to make one crucial step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At this point, the agent moves to [ 2,2].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25</a:t>
            </a:fld>
            <a:endParaRPr lang="en-US" dirty="0">
              <a:latin typeface="+mn-lt"/>
            </a:endParaRP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762000"/>
            <a:ext cx="3581400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51179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09600"/>
          </a:xfrm>
        </p:spPr>
        <p:txBody>
          <a:bodyPr/>
          <a:lstStyle/>
          <a:p>
            <a:r>
              <a:rPr lang="en-US" b="1" dirty="0" err="1">
                <a:solidFill>
                  <a:schemeClr val="accent2"/>
                </a:solidFill>
                <a:latin typeface="+mn-lt"/>
              </a:rPr>
              <a:t>Wumpus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 World Example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3962400" y="609600"/>
            <a:ext cx="4953000" cy="60198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We’ll skip the agent’s state of knowledge at [2,2] and assume it goes to [2,3].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Agent detects a glitter in [2,3] so it grabs the gold and ends the game</a:t>
            </a:r>
          </a:p>
          <a:p>
            <a:pPr algn="just">
              <a:spcBef>
                <a:spcPts val="0"/>
              </a:spcBef>
            </a:pPr>
            <a:r>
              <a:rPr lang="en-US" dirty="0">
                <a:solidFill>
                  <a:srgbClr val="FF0000"/>
                </a:solidFill>
              </a:rPr>
              <a:t>Note: In each case where the agent draws a conclusion from the available information, that conclusion is guaranteed to be correct if the available information is correct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26</a:t>
            </a:fld>
            <a:endParaRPr lang="en-US" dirty="0">
              <a:latin typeface="+mn-lt"/>
            </a:endParaRP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762000"/>
            <a:ext cx="37338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490113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Logic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/>
              <a:t>Logic must define: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/>
              <a:t>Syntax of the representation language </a:t>
            </a:r>
          </a:p>
          <a:p>
            <a:pPr lvl="1" algn="just"/>
            <a:r>
              <a:rPr lang="en-US" dirty="0"/>
              <a:t>Symbols, rules, legal configurations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/>
              <a:t>Semantics of the representation language</a:t>
            </a:r>
          </a:p>
          <a:p>
            <a:pPr lvl="1" algn="just"/>
            <a:r>
              <a:rPr lang="en-US" dirty="0"/>
              <a:t>Loosely speaking, this is the “meaning” of the sentence</a:t>
            </a:r>
          </a:p>
          <a:p>
            <a:pPr lvl="1" algn="just"/>
            <a:r>
              <a:rPr lang="en-US" dirty="0"/>
              <a:t>Defines the truth of each sentence with respect to each possible world</a:t>
            </a:r>
          </a:p>
          <a:p>
            <a:pPr lvl="1" algn="just"/>
            <a:r>
              <a:rPr lang="en-US" dirty="0"/>
              <a:t>Everything is either true or false, no in between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27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We will use the word model instead of “possible world”</a:t>
            </a:r>
          </a:p>
          <a:p>
            <a:pPr algn="just"/>
            <a:r>
              <a:rPr lang="en-US" dirty="0"/>
              <a:t>“m is a model of α” means that sentence α is true in model m</a:t>
            </a:r>
          </a:p>
          <a:p>
            <a:pPr algn="just"/>
            <a:r>
              <a:rPr lang="en-US" dirty="0"/>
              <a:t>Models are mathematical abstractions which fixes the truth or falsehood of every relevant sentence</a:t>
            </a:r>
          </a:p>
          <a:p>
            <a:pPr algn="just"/>
            <a:r>
              <a:rPr lang="en-US" dirty="0"/>
              <a:t>Think of it as the possible assignments of values to the variables</a:t>
            </a:r>
          </a:p>
          <a:p>
            <a:pPr lvl="1" algn="just"/>
            <a:r>
              <a:rPr lang="en-US" dirty="0"/>
              <a:t>e.g., the possible models for x + y = 4 are all possible assignments of numbers to x and y such that they add up to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28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Entailment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α |= β means α entails β i.e., β follows logically from α, where α and β are sentences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Mathematically, α |= β if and only if in every model in which α is true, β is also true.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Another way: if α is true, then β must also be true.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29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endParaRPr lang="en-US" dirty="0">
              <a:latin typeface="+mn-lt"/>
              <a:cs typeface="Arial" charset="0"/>
            </a:endParaRPr>
          </a:p>
          <a:p>
            <a:fld id="{F925071C-6FAC-4FF8-9247-1B182FA886EF}" type="slidenum">
              <a:rPr lang="en-US" smtClean="0">
                <a:latin typeface="+mn-lt"/>
                <a:cs typeface="Arial" charset="0"/>
              </a:rPr>
              <a:pPr/>
              <a:t>3</a:t>
            </a:fld>
            <a:endParaRPr lang="en-US" dirty="0">
              <a:latin typeface="+mn-lt"/>
              <a:cs typeface="Arial" charset="0"/>
            </a:endParaRPr>
          </a:p>
        </p:txBody>
      </p:sp>
      <p:sp>
        <p:nvSpPr>
          <p:cNvPr id="6147" name="Rectangle 4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914400"/>
          </a:xfrm>
        </p:spPr>
        <p:txBody>
          <a:bodyPr/>
          <a:lstStyle/>
          <a:p>
            <a:pPr eaLnBrk="1" hangingPunct="1"/>
            <a:r>
              <a:rPr lang="en-US" b="1" dirty="0">
                <a:solidFill>
                  <a:schemeClr val="accent2"/>
                </a:solidFill>
                <a:latin typeface="+mn-lt"/>
              </a:rPr>
              <a:t>Acknowledgements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1371600"/>
            <a:ext cx="8686800" cy="2895600"/>
          </a:xfrm>
        </p:spPr>
        <p:txBody>
          <a:bodyPr/>
          <a:lstStyle/>
          <a:p>
            <a:pPr marL="514350" indent="-514350" eaLnBrk="1" hangingPunct="1">
              <a:buClr>
                <a:srgbClr val="3333CC"/>
              </a:buClr>
              <a:buFont typeface="+mj-lt"/>
              <a:buAutoNum type="arabicPeriod"/>
            </a:pPr>
            <a:r>
              <a:rPr lang="en-US" sz="2800" dirty="0"/>
              <a:t>Jean-Claude </a:t>
            </a:r>
            <a:r>
              <a:rPr lang="en-US" sz="2800" dirty="0" err="1"/>
              <a:t>Latombe</a:t>
            </a:r>
            <a:r>
              <a:rPr lang="en-US" sz="2800" dirty="0"/>
              <a:t>, Stanford University</a:t>
            </a:r>
          </a:p>
          <a:p>
            <a:pPr marL="514350" indent="-514350" eaLnBrk="1" hangingPunct="1">
              <a:buClr>
                <a:srgbClr val="3333CC"/>
              </a:buClr>
              <a:buFont typeface="+mj-lt"/>
              <a:buAutoNum type="arabicPeriod"/>
            </a:pPr>
            <a:r>
              <a:rPr lang="en-US" sz="2800" dirty="0"/>
              <a:t>Richard H. Lathrop, University of California</a:t>
            </a:r>
          </a:p>
          <a:p>
            <a:pPr marL="514350" indent="-514350" eaLnBrk="1" hangingPunct="1">
              <a:buClr>
                <a:srgbClr val="3333CC"/>
              </a:buClr>
              <a:buFont typeface="+mj-lt"/>
              <a:buAutoNum type="arabicPeriod"/>
            </a:pPr>
            <a:r>
              <a:rPr lang="en-US" sz="2800" dirty="0"/>
              <a:t>Pinar </a:t>
            </a:r>
            <a:r>
              <a:rPr lang="en-US" sz="2800" dirty="0" err="1"/>
              <a:t>Duygulu</a:t>
            </a:r>
            <a:r>
              <a:rPr lang="en-US" sz="2800" dirty="0"/>
              <a:t>, </a:t>
            </a:r>
            <a:r>
              <a:rPr lang="en-US" sz="2800" dirty="0" err="1"/>
              <a:t>Bilkent</a:t>
            </a:r>
            <a:r>
              <a:rPr lang="en-US" sz="2800" dirty="0"/>
              <a:t> University</a:t>
            </a:r>
          </a:p>
          <a:p>
            <a:pPr marL="514350" indent="-514350" eaLnBrk="1" hangingPunct="1">
              <a:buClr>
                <a:srgbClr val="3333CC"/>
              </a:buClr>
              <a:buFont typeface="+mj-lt"/>
              <a:buAutoNum type="arabicPeriod"/>
            </a:pPr>
            <a:r>
              <a:rPr lang="en-US" sz="2800" dirty="0" err="1"/>
              <a:t>Weng</a:t>
            </a:r>
            <a:r>
              <a:rPr lang="en-US" sz="2800" dirty="0"/>
              <a:t>-Keen Wong, </a:t>
            </a:r>
            <a:r>
              <a:rPr lang="en-US" sz="2800" dirty="0" err="1"/>
              <a:t>Oregonstate</a:t>
            </a:r>
            <a:endParaRPr lang="en-US" sz="2800" dirty="0"/>
          </a:p>
          <a:p>
            <a:pPr marL="514350" indent="-514350" eaLnBrk="1" hangingPunct="1">
              <a:buClr>
                <a:srgbClr val="3333CC"/>
              </a:buClr>
              <a:buFont typeface="+mj-lt"/>
              <a:buAutoNum type="arabicPeriod"/>
            </a:pPr>
            <a:r>
              <a:rPr lang="en-US" dirty="0"/>
              <a:t>Muhammad </a:t>
            </a:r>
            <a:r>
              <a:rPr lang="en-US" dirty="0" err="1"/>
              <a:t>Kashif</a:t>
            </a:r>
            <a:r>
              <a:rPr lang="en-US" dirty="0"/>
              <a:t> Khan</a:t>
            </a:r>
          </a:p>
          <a:p>
            <a:pPr marL="514350" indent="-514350" eaLnBrk="1" hangingPunct="1">
              <a:buClr>
                <a:srgbClr val="3333CC"/>
              </a:buClr>
              <a:buFont typeface="+mj-lt"/>
              <a:buAutoNum type="arabicPeriod"/>
            </a:pPr>
            <a:endParaRPr lang="en-US" sz="2800" dirty="0"/>
          </a:p>
          <a:p>
            <a:pPr marL="514350" indent="-514350" eaLnBrk="1" hangingPunct="1">
              <a:buClr>
                <a:srgbClr val="3333CC"/>
              </a:buClr>
              <a:buNone/>
            </a:pPr>
            <a:endParaRPr lang="en-US" sz="2800" dirty="0"/>
          </a:p>
          <a:p>
            <a:pPr eaLnBrk="1" hangingPunct="1">
              <a:buClr>
                <a:srgbClr val="3333CC"/>
              </a:buClr>
              <a:buNone/>
            </a:pPr>
            <a:br>
              <a:rPr lang="en-US" sz="2800" dirty="0"/>
            </a:br>
            <a:endParaRPr lang="en-US" sz="3600" dirty="0"/>
          </a:p>
          <a:p>
            <a:pPr eaLnBrk="1" hangingPunct="1">
              <a:buClr>
                <a:srgbClr val="3333CC"/>
              </a:buClr>
              <a:buFont typeface="Wingdings" pitchFamily="2" charset="2"/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990600"/>
            <a:ext cx="8604069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722833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Entailment Applied to the </a:t>
            </a:r>
            <a:r>
              <a:rPr lang="en-US" b="1" dirty="0" err="1">
                <a:solidFill>
                  <a:schemeClr val="accent2"/>
                </a:solidFill>
                <a:latin typeface="+mn-lt"/>
              </a:rPr>
              <a:t>Wumpus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 World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31</a:t>
            </a:fld>
            <a:endParaRPr lang="en-US" dirty="0">
              <a:latin typeface="+mn-lt"/>
            </a:endParaRPr>
          </a:p>
        </p:txBody>
      </p:sp>
      <p:pic>
        <p:nvPicPr>
          <p:cNvPr id="296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838200"/>
            <a:ext cx="8458199" cy="563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Entailment Applied to the </a:t>
            </a:r>
            <a:r>
              <a:rPr lang="en-US" b="1" dirty="0" err="1">
                <a:solidFill>
                  <a:schemeClr val="accent2"/>
                </a:solidFill>
                <a:latin typeface="+mn-lt"/>
              </a:rPr>
              <a:t>Wumpus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 World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32</a:t>
            </a:fld>
            <a:endParaRPr lang="en-US" dirty="0">
              <a:latin typeface="+mn-lt"/>
            </a:endParaRPr>
          </a:p>
        </p:txBody>
      </p:sp>
      <p:pic>
        <p:nvPicPr>
          <p:cNvPr id="307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838200"/>
            <a:ext cx="8686800" cy="5562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Entailment Applied to the </a:t>
            </a:r>
            <a:r>
              <a:rPr lang="en-US" b="1" dirty="0" err="1">
                <a:solidFill>
                  <a:schemeClr val="accent2"/>
                </a:solidFill>
                <a:latin typeface="+mn-lt"/>
              </a:rPr>
              <a:t>Wumpus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 World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33</a:t>
            </a:fld>
            <a:endParaRPr lang="en-US" dirty="0">
              <a:latin typeface="+mn-lt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838200"/>
            <a:ext cx="86868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inference algorithm illustrated in the preceding slides is called model checking, because it enumerates all possible models to check that α is true in all models in which KB is true, that is, that M(KB) ⊆ M(α).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9289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Logical Inference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Entailment can be applied to derive conclusions (we call this carrying out logical inference)</a:t>
            </a:r>
          </a:p>
          <a:p>
            <a:pPr algn="just"/>
            <a:r>
              <a:rPr lang="en-US" dirty="0"/>
              <a:t>Model checking: enumerates all possible models to check that α is true in all models in which KB is true</a:t>
            </a:r>
          </a:p>
          <a:p>
            <a:pPr algn="just"/>
            <a:r>
              <a:rPr lang="en-US" dirty="0"/>
              <a:t>If an inference algorithm </a:t>
            </a:r>
            <a:r>
              <a:rPr lang="en-US" i="1" dirty="0"/>
              <a:t>i </a:t>
            </a:r>
            <a:r>
              <a:rPr lang="en-US" dirty="0"/>
              <a:t>can derive α from the KB, we write KB |- </a:t>
            </a:r>
            <a:r>
              <a:rPr lang="en-US" i="1" baseline="-25000" dirty="0"/>
              <a:t>i</a:t>
            </a:r>
            <a:r>
              <a:rPr lang="en-US" i="1" dirty="0"/>
              <a:t> </a:t>
            </a:r>
            <a:r>
              <a:rPr lang="el-GR" dirty="0"/>
              <a:t>α</a:t>
            </a:r>
            <a:r>
              <a:rPr lang="en-US" dirty="0"/>
              <a:t> </a:t>
            </a:r>
          </a:p>
          <a:p>
            <a:pPr algn="just"/>
            <a:r>
              <a:rPr lang="en-US" dirty="0"/>
              <a:t>The above is pronounced “α is derived from KB by </a:t>
            </a:r>
            <a:r>
              <a:rPr lang="en-US" i="1" dirty="0"/>
              <a:t>i</a:t>
            </a:r>
            <a:r>
              <a:rPr lang="en-US" dirty="0"/>
              <a:t>” or “</a:t>
            </a:r>
            <a:r>
              <a:rPr lang="en-US" i="1" dirty="0"/>
              <a:t>i </a:t>
            </a:r>
            <a:r>
              <a:rPr lang="en-US" dirty="0"/>
              <a:t>derives α from KB”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35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Soundness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An inference algorithm that derives only entailed sentences is called </a:t>
            </a:r>
            <a:r>
              <a:rPr lang="en-US" dirty="0">
                <a:solidFill>
                  <a:srgbClr val="FF0000"/>
                </a:solidFill>
              </a:rPr>
              <a:t>sound</a:t>
            </a:r>
            <a:r>
              <a:rPr lang="en-US" dirty="0"/>
              <a:t> or </a:t>
            </a:r>
            <a:r>
              <a:rPr lang="en-US" dirty="0">
                <a:solidFill>
                  <a:srgbClr val="FF0000"/>
                </a:solidFill>
              </a:rPr>
              <a:t>truth-preserving</a:t>
            </a:r>
          </a:p>
          <a:p>
            <a:pPr algn="just"/>
            <a:r>
              <a:rPr lang="en-US" dirty="0"/>
              <a:t>Soundness is a good thing!</a:t>
            </a:r>
          </a:p>
          <a:p>
            <a:pPr algn="just"/>
            <a:r>
              <a:rPr lang="en-US" dirty="0"/>
              <a:t>If an inference algorithm is unsound, you can make things up as it goes along and derive basically anything it wants to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36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Completeness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An inference algorithm is </a:t>
            </a:r>
            <a:r>
              <a:rPr lang="en-US" dirty="0">
                <a:solidFill>
                  <a:srgbClr val="FF0000"/>
                </a:solidFill>
              </a:rPr>
              <a:t>complete</a:t>
            </a:r>
            <a:r>
              <a:rPr lang="en-US" dirty="0"/>
              <a:t> if it can derive any sentence that is entailed</a:t>
            </a:r>
          </a:p>
          <a:p>
            <a:pPr algn="just"/>
            <a:r>
              <a:rPr lang="en-US" dirty="0"/>
              <a:t>For some KBs, the number of sentences can be infinite</a:t>
            </a:r>
          </a:p>
          <a:p>
            <a:pPr algn="just"/>
            <a:r>
              <a:rPr lang="en-US" dirty="0"/>
              <a:t>Can’t exhaustively check all of them, need to rely on proving completeness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37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In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Soundness: </a:t>
            </a:r>
            <a:r>
              <a:rPr lang="en-US" i="1" dirty="0"/>
              <a:t>i </a:t>
            </a:r>
            <a:r>
              <a:rPr lang="en-US" dirty="0"/>
              <a:t>is sound if whenever KB |- </a:t>
            </a:r>
            <a:r>
              <a:rPr lang="en-US" baseline="-25000" dirty="0"/>
              <a:t>i</a:t>
            </a:r>
            <a:r>
              <a:rPr lang="en-US" dirty="0"/>
              <a:t> α, it is also true that KB |= α</a:t>
            </a:r>
          </a:p>
          <a:p>
            <a:pPr algn="just"/>
            <a:r>
              <a:rPr lang="en-US" dirty="0"/>
              <a:t>Completeness: </a:t>
            </a:r>
            <a:r>
              <a:rPr lang="en-US" i="1" dirty="0"/>
              <a:t>i </a:t>
            </a:r>
            <a:r>
              <a:rPr lang="en-US" dirty="0"/>
              <a:t>is complete if whenever </a:t>
            </a:r>
            <a:r>
              <a:rPr lang="en-US" i="1" dirty="0"/>
              <a:t>KB </a:t>
            </a:r>
            <a:r>
              <a:rPr lang="en-US" dirty="0"/>
              <a:t>|= α, it is also true that </a:t>
            </a:r>
            <a:r>
              <a:rPr lang="en-US" i="1" dirty="0"/>
              <a:t>KB </a:t>
            </a:r>
            <a:r>
              <a:rPr lang="en-US" dirty="0"/>
              <a:t>|-</a:t>
            </a:r>
            <a:r>
              <a:rPr lang="en-US" baseline="-25000" dirty="0"/>
              <a:t>i</a:t>
            </a:r>
            <a:r>
              <a:rPr lang="en-US" dirty="0"/>
              <a:t> α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38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Correspondence to the Real World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If the KB is true in the real world, then any sentence α derived from the KB by a sound inference procedure is also true in the real world.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39</a:t>
            </a:fld>
            <a:endParaRPr lang="en-US" dirty="0">
              <a:latin typeface="+mn-lt"/>
            </a:endParaRPr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581275"/>
            <a:ext cx="7848600" cy="336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2036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altLang="en-US" b="1" dirty="0">
                <a:solidFill>
                  <a:schemeClr val="accent2"/>
                </a:solidFill>
              </a:rPr>
              <a:t>Complete Architecture for Intelligence?</a:t>
            </a:r>
            <a:endParaRPr lang="en-US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r>
              <a:rPr lang="en-US" altLang="en-US" u="sng" dirty="0"/>
              <a:t>Search?</a:t>
            </a:r>
          </a:p>
          <a:p>
            <a:pPr lvl="1"/>
            <a:r>
              <a:rPr lang="en-US" altLang="en-US" dirty="0"/>
              <a:t>Solve the problem of what to do.</a:t>
            </a:r>
          </a:p>
          <a:p>
            <a:r>
              <a:rPr lang="en-US" altLang="en-US" u="sng" dirty="0">
                <a:solidFill>
                  <a:srgbClr val="FF0000"/>
                </a:solidFill>
              </a:rPr>
              <a:t>Logic and Inference?</a:t>
            </a:r>
          </a:p>
          <a:p>
            <a:pPr lvl="1"/>
            <a:r>
              <a:rPr lang="en-US" altLang="en-US" dirty="0"/>
              <a:t>Reason about what to do.</a:t>
            </a:r>
          </a:p>
          <a:p>
            <a:pPr lvl="1"/>
            <a:r>
              <a:rPr lang="en-US" altLang="en-US" dirty="0"/>
              <a:t>Encoded knowledge/”expert” systems?</a:t>
            </a:r>
          </a:p>
          <a:p>
            <a:pPr lvl="2"/>
            <a:r>
              <a:rPr lang="en-US" altLang="en-US" dirty="0"/>
              <a:t>Know what to do.</a:t>
            </a:r>
          </a:p>
          <a:p>
            <a:r>
              <a:rPr lang="en-US" altLang="en-US" u="sng" dirty="0"/>
              <a:t>Learning?</a:t>
            </a:r>
          </a:p>
          <a:p>
            <a:pPr lvl="1"/>
            <a:r>
              <a:rPr lang="en-US" altLang="en-US" dirty="0"/>
              <a:t>Learn what to do.</a:t>
            </a:r>
          </a:p>
          <a:p>
            <a:r>
              <a:rPr lang="en-US" altLang="en-US" u="sng" dirty="0">
                <a:solidFill>
                  <a:srgbClr val="FF0000"/>
                </a:solidFill>
              </a:rPr>
              <a:t>Modern View: It’s complex &amp; multi-faceted.</a:t>
            </a:r>
          </a:p>
          <a:p>
            <a:pPr algn="just">
              <a:spcBef>
                <a:spcPts val="672"/>
              </a:spcBef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4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365870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Grounding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Defined as the connection, if any, between logical reasoning processes and the real environment in which the agent exists</a:t>
            </a:r>
          </a:p>
          <a:p>
            <a:pPr algn="just"/>
            <a:r>
              <a:rPr lang="en-US" dirty="0"/>
              <a:t>How do we know that the KB is true in the real world?</a:t>
            </a:r>
          </a:p>
          <a:p>
            <a:pPr algn="just"/>
            <a:r>
              <a:rPr lang="en-US" dirty="0"/>
              <a:t>Deep philosophical question</a:t>
            </a:r>
          </a:p>
          <a:p>
            <a:pPr algn="just"/>
            <a:r>
              <a:rPr lang="en-US" dirty="0"/>
              <a:t>We’ll respond with the following:</a:t>
            </a:r>
          </a:p>
          <a:p>
            <a:pPr lvl="1" algn="just"/>
            <a:r>
              <a:rPr lang="en-US" dirty="0"/>
              <a:t>Rely on sensors to accurately perceive the world</a:t>
            </a:r>
          </a:p>
          <a:p>
            <a:pPr lvl="1" algn="just"/>
            <a:r>
              <a:rPr lang="en-US" dirty="0"/>
              <a:t>Learning produces general rules (derived from perceptual experience). Learning can be fallible but it has the potential to fix its mistakes.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40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64373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Things you should know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Properties of a knowledge-based agent</a:t>
            </a:r>
          </a:p>
          <a:p>
            <a:pPr algn="just"/>
            <a:r>
              <a:rPr lang="en-US" dirty="0"/>
              <a:t>What a knowledge-base is</a:t>
            </a:r>
          </a:p>
          <a:p>
            <a:pPr algn="just"/>
            <a:r>
              <a:rPr lang="en-US" dirty="0"/>
              <a:t>What entailment and inference mean</a:t>
            </a:r>
          </a:p>
          <a:p>
            <a:pPr algn="just"/>
            <a:r>
              <a:rPr lang="en-US" dirty="0"/>
              <a:t>Desirable properties of inference algorithms such as soundness and completeness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41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64373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Review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|= means “logically follows”</a:t>
            </a:r>
          </a:p>
          <a:p>
            <a:pPr algn="just"/>
            <a:r>
              <a:rPr lang="en-US" dirty="0"/>
              <a:t>|-</a:t>
            </a:r>
            <a:r>
              <a:rPr lang="en-US" baseline="-25000" dirty="0"/>
              <a:t>i</a:t>
            </a:r>
            <a:r>
              <a:rPr lang="en-US" dirty="0"/>
              <a:t> means “can be derived from”</a:t>
            </a:r>
          </a:p>
          <a:p>
            <a:pPr algn="just"/>
            <a:r>
              <a:rPr lang="en-US" dirty="0"/>
              <a:t>If your inference algorithm derives only things that follow logically from the KB, the inference is sound</a:t>
            </a:r>
          </a:p>
          <a:p>
            <a:pPr algn="just"/>
            <a:r>
              <a:rPr lang="en-US" dirty="0"/>
              <a:t>If everything that follows logically from the KB can be derived using your inference algorithm, the inference is complete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42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64373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305800" cy="1470025"/>
          </a:xfrm>
        </p:spPr>
        <p:txBody>
          <a:bodyPr/>
          <a:lstStyle/>
          <a:p>
            <a:r>
              <a:rPr lang="en-US" dirty="0">
                <a:latin typeface="+mn-lt"/>
              </a:rPr>
              <a:t>Propositional Logic: Syntax and Semantics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43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64373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838200"/>
          </a:xfrm>
        </p:spPr>
        <p:txBody>
          <a:bodyPr/>
          <a:lstStyle/>
          <a:p>
            <a:pPr algn="l"/>
            <a:r>
              <a:rPr lang="en-US" dirty="0">
                <a:latin typeface="+mn-lt"/>
              </a:rPr>
              <a:t>Syntax: Backus-Naur Form Grammar of Sentences in Propositional Logic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5486400"/>
          </a:xfrm>
        </p:spPr>
        <p:txBody>
          <a:bodyPr/>
          <a:lstStyle/>
          <a:p>
            <a:pPr algn="just"/>
            <a:r>
              <a:rPr lang="en-US" dirty="0"/>
              <a:t>Sentence → </a:t>
            </a:r>
            <a:r>
              <a:rPr lang="en-US" dirty="0" err="1"/>
              <a:t>AtomicSentence</a:t>
            </a:r>
            <a:r>
              <a:rPr lang="en-US" dirty="0"/>
              <a:t> | </a:t>
            </a:r>
            <a:r>
              <a:rPr lang="en-US" dirty="0" err="1"/>
              <a:t>ComplexSentence</a:t>
            </a:r>
            <a:endParaRPr lang="en-US" dirty="0"/>
          </a:p>
          <a:p>
            <a:pPr algn="just"/>
            <a:r>
              <a:rPr lang="en-US" dirty="0" err="1"/>
              <a:t>AtomicSentence</a:t>
            </a:r>
            <a:r>
              <a:rPr lang="en-US" dirty="0"/>
              <a:t> → </a:t>
            </a:r>
            <a:r>
              <a:rPr lang="en-US" b="1" dirty="0"/>
              <a:t>True </a:t>
            </a:r>
            <a:r>
              <a:rPr lang="en-US" dirty="0"/>
              <a:t>| </a:t>
            </a:r>
            <a:r>
              <a:rPr lang="en-US" b="1" dirty="0"/>
              <a:t>False </a:t>
            </a:r>
            <a:r>
              <a:rPr lang="en-US" dirty="0"/>
              <a:t>| Symbol</a:t>
            </a:r>
          </a:p>
          <a:p>
            <a:pPr algn="just"/>
            <a:r>
              <a:rPr lang="en-US" dirty="0"/>
              <a:t>Symbol → </a:t>
            </a:r>
            <a:r>
              <a:rPr lang="en-US" b="1" dirty="0"/>
              <a:t>P </a:t>
            </a:r>
            <a:r>
              <a:rPr lang="en-US" dirty="0"/>
              <a:t>| </a:t>
            </a:r>
            <a:r>
              <a:rPr lang="en-US" b="1" dirty="0"/>
              <a:t>Q </a:t>
            </a:r>
            <a:r>
              <a:rPr lang="en-US" dirty="0"/>
              <a:t>| </a:t>
            </a:r>
            <a:r>
              <a:rPr lang="en-US" b="1" dirty="0"/>
              <a:t>R </a:t>
            </a:r>
            <a:r>
              <a:rPr lang="en-US" dirty="0"/>
              <a:t>| …</a:t>
            </a:r>
          </a:p>
          <a:p>
            <a:pPr algn="just"/>
            <a:r>
              <a:rPr lang="en-US" dirty="0" err="1"/>
              <a:t>ComplexSentence</a:t>
            </a:r>
            <a:r>
              <a:rPr lang="en-US" dirty="0"/>
              <a:t> → ¬ Sentence</a:t>
            </a:r>
          </a:p>
          <a:p>
            <a:pPr marL="400050" lvl="1" indent="0" algn="just">
              <a:buNone/>
            </a:pPr>
            <a:r>
              <a:rPr lang="en-US" dirty="0"/>
              <a:t>| ( Sentence ∧ Sentence )</a:t>
            </a:r>
          </a:p>
          <a:p>
            <a:pPr marL="400050" lvl="1" indent="0" algn="just">
              <a:buNone/>
            </a:pPr>
            <a:r>
              <a:rPr lang="en-US" dirty="0"/>
              <a:t>| ( Sentence ∨ Sentence )</a:t>
            </a:r>
          </a:p>
          <a:p>
            <a:pPr marL="400050" lvl="1" indent="0" algn="just">
              <a:buNone/>
            </a:pPr>
            <a:r>
              <a:rPr lang="en-US" dirty="0"/>
              <a:t>| ( Sentence ⇒ Sentence )</a:t>
            </a:r>
          </a:p>
          <a:p>
            <a:pPr marL="400050" lvl="1" indent="0" algn="just">
              <a:buNone/>
            </a:pPr>
            <a:r>
              <a:rPr lang="en-US" dirty="0"/>
              <a:t>| ( Sentence ⇔ Sentence 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44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64373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Atomic Sentences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The indivisible syntactic elements</a:t>
            </a:r>
          </a:p>
          <a:p>
            <a:pPr algn="just"/>
            <a:r>
              <a:rPr lang="en-US" dirty="0"/>
              <a:t>Consist of a single propositional symbol e.g., P, Q, R that stands for a proposition that can be true or false </a:t>
            </a:r>
            <a:r>
              <a:rPr lang="en-US" dirty="0" err="1"/>
              <a:t>eg</a:t>
            </a:r>
            <a:r>
              <a:rPr lang="en-US" dirty="0"/>
              <a:t>. P=true, Q=false</a:t>
            </a:r>
          </a:p>
          <a:p>
            <a:pPr algn="just"/>
            <a:r>
              <a:rPr lang="en-US" dirty="0"/>
              <a:t>We also call an atomic sentence a </a:t>
            </a:r>
            <a:r>
              <a:rPr lang="en-US" dirty="0">
                <a:solidFill>
                  <a:srgbClr val="FF0000"/>
                </a:solidFill>
              </a:rPr>
              <a:t>literal</a:t>
            </a:r>
          </a:p>
          <a:p>
            <a:pPr algn="just"/>
            <a:r>
              <a:rPr lang="en-US" dirty="0"/>
              <a:t>2 special propositional symbols:</a:t>
            </a:r>
          </a:p>
          <a:p>
            <a:pPr lvl="1" algn="just"/>
            <a:r>
              <a:rPr lang="en-US" dirty="0"/>
              <a:t>True (the always true proposition)</a:t>
            </a:r>
          </a:p>
          <a:p>
            <a:pPr lvl="1" algn="just"/>
            <a:r>
              <a:rPr lang="en-US" dirty="0"/>
              <a:t>False (the always false proposition)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45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Complex Sentences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Made up of sentences (either complex or atomic)</a:t>
            </a:r>
          </a:p>
          <a:p>
            <a:pPr algn="just"/>
            <a:r>
              <a:rPr lang="en-US" dirty="0"/>
              <a:t>5 common logical connectives:</a:t>
            </a:r>
          </a:p>
          <a:p>
            <a:pPr marL="457200" lvl="1" indent="0" algn="just">
              <a:buNone/>
            </a:pPr>
            <a:r>
              <a:rPr lang="en-US" dirty="0"/>
              <a:t>¬ (not): negates a literal</a:t>
            </a:r>
          </a:p>
          <a:p>
            <a:pPr marL="457200" lvl="1" indent="0" algn="just">
              <a:buNone/>
            </a:pPr>
            <a:r>
              <a:rPr lang="en-US" dirty="0"/>
              <a:t>∧ (and): conjunction e.g., P ∧ Q where P and Q are called the conjuncts</a:t>
            </a:r>
          </a:p>
          <a:p>
            <a:pPr marL="457200" lvl="1" indent="0" algn="just">
              <a:buNone/>
            </a:pPr>
            <a:r>
              <a:rPr lang="en-US" dirty="0"/>
              <a:t>∨ (or): disjunction e.g., P ∨ Q where P and Q are called the </a:t>
            </a:r>
            <a:r>
              <a:rPr lang="en-US" dirty="0" err="1"/>
              <a:t>disjuncts</a:t>
            </a:r>
            <a:endParaRPr lang="en-US" dirty="0"/>
          </a:p>
          <a:p>
            <a:pPr marL="457200" lvl="1" indent="0" algn="just">
              <a:buNone/>
            </a:pPr>
            <a:r>
              <a:rPr lang="en-US" dirty="0"/>
              <a:t>⇒ (implies): e.g., P ⇒ Q where P is the premise/antecedent and Q is the conclusion/consequent</a:t>
            </a:r>
          </a:p>
          <a:p>
            <a:pPr marL="457200" lvl="1" indent="0" algn="just">
              <a:buNone/>
            </a:pPr>
            <a:r>
              <a:rPr lang="en-US" dirty="0"/>
              <a:t>⇔ (if and only if): e.g., P ⇔ Q is a bi-conditional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46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Precedence of Connectives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In order of precedence, from highest to lowest: ¬, ∧, ∨, ⇒, ⇔</a:t>
            </a:r>
          </a:p>
          <a:p>
            <a:pPr algn="just"/>
            <a:r>
              <a:rPr lang="en-US" dirty="0"/>
              <a:t>e.g., ¬P ∨ Q ∧ R ⇒ S is equivalent to </a:t>
            </a:r>
          </a:p>
          <a:p>
            <a:pPr marL="0" indent="0" algn="just">
              <a:buNone/>
            </a:pPr>
            <a:r>
              <a:rPr lang="en-US" dirty="0"/>
              <a:t>    ((¬P) ∨ (Q ∧ R)) ⇒ S</a:t>
            </a:r>
          </a:p>
          <a:p>
            <a:pPr algn="just"/>
            <a:r>
              <a:rPr lang="en-US" dirty="0"/>
              <a:t>You can rely on the precedence of the connectives or use parentheses to make the order explicit</a:t>
            </a:r>
          </a:p>
          <a:p>
            <a:pPr algn="just"/>
            <a:r>
              <a:rPr lang="en-US" dirty="0"/>
              <a:t>Parentheses are necessary if the meaning is ambiguous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47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Semantics (Are sentences true?)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Defines the rules for determining if a sentence is true with respect to a particular model</a:t>
            </a:r>
          </a:p>
          <a:p>
            <a:pPr algn="just"/>
            <a:r>
              <a:rPr lang="en-US" dirty="0"/>
              <a:t>For example, suppose we have the following model: P=true, Q=false, R=true</a:t>
            </a:r>
          </a:p>
          <a:p>
            <a:pPr algn="just"/>
            <a:r>
              <a:rPr lang="en-US" dirty="0"/>
              <a:t>Is (P ∧ Q ∧ R) true?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48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Semantics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685800"/>
            <a:ext cx="8839200" cy="5943600"/>
          </a:xfrm>
        </p:spPr>
        <p:txBody>
          <a:bodyPr/>
          <a:lstStyle/>
          <a:p>
            <a:pPr algn="just"/>
            <a:r>
              <a:rPr lang="en-US" dirty="0"/>
              <a:t>For atomic sentences:</a:t>
            </a:r>
          </a:p>
          <a:p>
            <a:pPr lvl="1" algn="just"/>
            <a:r>
              <a:rPr lang="en-US" sz="2400" dirty="0"/>
              <a:t>True is true, False is false</a:t>
            </a:r>
          </a:p>
          <a:p>
            <a:pPr lvl="1" algn="just"/>
            <a:r>
              <a:rPr lang="en-US" sz="2400" dirty="0"/>
              <a:t>A symbol has its value specified in the model</a:t>
            </a:r>
            <a:endParaRPr lang="en-US" dirty="0"/>
          </a:p>
          <a:p>
            <a:pPr algn="just"/>
            <a:r>
              <a:rPr lang="en-US" dirty="0"/>
              <a:t>For complex sentences (for any sentence S and model m):</a:t>
            </a:r>
          </a:p>
          <a:p>
            <a:pPr marL="457200" lvl="1" indent="0" algn="just">
              <a:spcBef>
                <a:spcPts val="1000"/>
              </a:spcBef>
              <a:buNone/>
            </a:pPr>
            <a:r>
              <a:rPr lang="en-US" sz="2400" dirty="0"/>
              <a:t>¬S is true in m </a:t>
            </a:r>
            <a:r>
              <a:rPr lang="en-US" sz="2400" dirty="0" err="1"/>
              <a:t>iff</a:t>
            </a:r>
            <a:r>
              <a:rPr lang="en-US" sz="2400" dirty="0"/>
              <a:t> S is false in m</a:t>
            </a:r>
          </a:p>
          <a:p>
            <a:pPr marL="457200" lvl="1" indent="0" algn="just">
              <a:spcBef>
                <a:spcPts val="1000"/>
              </a:spcBef>
              <a:buNone/>
            </a:pPr>
            <a:r>
              <a:rPr lang="en-US" sz="2400" dirty="0"/>
              <a:t>S1 ∧ S2 is true in m </a:t>
            </a:r>
            <a:r>
              <a:rPr lang="en-US" sz="2400" dirty="0" err="1"/>
              <a:t>iff</a:t>
            </a:r>
            <a:r>
              <a:rPr lang="en-US" sz="2400" dirty="0"/>
              <a:t> S1 is true in m </a:t>
            </a:r>
            <a:r>
              <a:rPr lang="en-US" sz="2400" dirty="0">
                <a:solidFill>
                  <a:srgbClr val="FF0000"/>
                </a:solidFill>
              </a:rPr>
              <a:t>and</a:t>
            </a:r>
            <a:r>
              <a:rPr lang="en-US" sz="2400" dirty="0"/>
              <a:t> S2 is true in m</a:t>
            </a:r>
          </a:p>
          <a:p>
            <a:pPr marL="457200" lvl="1" indent="0" algn="just">
              <a:spcBef>
                <a:spcPts val="1000"/>
              </a:spcBef>
              <a:buNone/>
            </a:pPr>
            <a:r>
              <a:rPr lang="en-US" sz="2400" dirty="0"/>
              <a:t>S1 ∨ S2 is true in m </a:t>
            </a:r>
            <a:r>
              <a:rPr lang="en-US" sz="2400" dirty="0" err="1"/>
              <a:t>iff</a:t>
            </a:r>
            <a:r>
              <a:rPr lang="en-US" sz="2400" dirty="0"/>
              <a:t> S1 is true in m </a:t>
            </a:r>
            <a:r>
              <a:rPr lang="en-US" sz="2400" dirty="0">
                <a:solidFill>
                  <a:srgbClr val="FF0000"/>
                </a:solidFill>
              </a:rPr>
              <a:t>or</a:t>
            </a:r>
            <a:r>
              <a:rPr lang="en-US" sz="2400" dirty="0"/>
              <a:t> S2 is true in m</a:t>
            </a:r>
          </a:p>
          <a:p>
            <a:pPr marL="457200" lvl="1" indent="0" algn="just">
              <a:spcBef>
                <a:spcPts val="1000"/>
              </a:spcBef>
              <a:buNone/>
            </a:pPr>
            <a:r>
              <a:rPr lang="en-US" sz="2400" dirty="0"/>
              <a:t>S1 ⇒ S2 is true in m </a:t>
            </a:r>
            <a:r>
              <a:rPr lang="en-US" sz="2400" dirty="0" err="1"/>
              <a:t>iff</a:t>
            </a:r>
            <a:r>
              <a:rPr lang="en-US" sz="2400" dirty="0"/>
              <a:t> S1 is false in m </a:t>
            </a:r>
            <a:r>
              <a:rPr lang="en-US" sz="2400" dirty="0">
                <a:solidFill>
                  <a:srgbClr val="FF0000"/>
                </a:solidFill>
              </a:rPr>
              <a:t>or</a:t>
            </a:r>
            <a:r>
              <a:rPr lang="en-US" sz="2400" dirty="0"/>
              <a:t> S2 is true in m i.e., can translate it as ¬S1 ∨ S2</a:t>
            </a:r>
          </a:p>
          <a:p>
            <a:pPr marL="457200" lvl="1" indent="0" algn="just">
              <a:spcBef>
                <a:spcPts val="1000"/>
              </a:spcBef>
              <a:buNone/>
            </a:pPr>
            <a:r>
              <a:rPr lang="en-US" sz="2400" dirty="0"/>
              <a:t>S1 ⇔ S2 is true </a:t>
            </a:r>
            <a:r>
              <a:rPr lang="en-US" sz="2400" dirty="0" err="1"/>
              <a:t>iff</a:t>
            </a:r>
            <a:r>
              <a:rPr lang="en-US" sz="2400" dirty="0"/>
              <a:t> S1⇒S2 is true in m </a:t>
            </a:r>
            <a:r>
              <a:rPr lang="en-US" sz="2400" dirty="0">
                <a:solidFill>
                  <a:srgbClr val="FF0000"/>
                </a:solidFill>
              </a:rPr>
              <a:t>and</a:t>
            </a:r>
            <a:r>
              <a:rPr lang="en-US" sz="2400" dirty="0"/>
              <a:t> S2⇒S1 is true in m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49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Why Do We Need Logical Agents?</a:t>
            </a:r>
            <a:endParaRPr lang="en-US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Problem-solving agents were very inflexible: hard code every possible state.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Search is almost always exponential in the number of states.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Problem solving agents cannot infer unobserved information.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We want an agent that can reason.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5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796479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Note on Implication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P ⇒ Q seems weird…doesn’t fit intuitive understanding of “if P then Q”</a:t>
            </a:r>
          </a:p>
          <a:p>
            <a:pPr algn="just"/>
            <a:r>
              <a:rPr lang="en-US" dirty="0"/>
              <a:t>Propositional logic does not require causation or relevance between P and Q</a:t>
            </a:r>
          </a:p>
          <a:p>
            <a:pPr algn="just"/>
            <a:r>
              <a:rPr lang="en-US" dirty="0"/>
              <a:t>Implication is true whenever the antecedent is false (remember P ⇒ Q can be translated as ¬ P ∨ Q )</a:t>
            </a:r>
          </a:p>
          <a:p>
            <a:pPr lvl="1" algn="just"/>
            <a:r>
              <a:rPr lang="en-US" dirty="0"/>
              <a:t>Implication says “if P is true, then I am claiming that Q is true. Otherwise I am making no claim”</a:t>
            </a:r>
          </a:p>
          <a:p>
            <a:pPr lvl="1" algn="just"/>
            <a:r>
              <a:rPr lang="en-US" dirty="0"/>
              <a:t>The only way for this to be false is if P is true but Q is false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50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Truth Tables for the Connectives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With the truth tables, we can compute the truth value of any sentence with a recursive evaluation </a:t>
            </a:r>
            <a:r>
              <a:rPr lang="en-US" dirty="0" err="1"/>
              <a:t>eg</a:t>
            </a:r>
            <a:r>
              <a:rPr lang="en-US" dirty="0"/>
              <a:t>.</a:t>
            </a:r>
          </a:p>
          <a:p>
            <a:pPr algn="just"/>
            <a:r>
              <a:rPr lang="en-US" dirty="0"/>
              <a:t>Suppose the model is P=false, Q=false, R=true</a:t>
            </a:r>
          </a:p>
          <a:p>
            <a:pPr marL="400050" lvl="1" indent="0" algn="just">
              <a:buNone/>
            </a:pPr>
            <a:r>
              <a:rPr lang="en-US" dirty="0"/>
              <a:t>¬P ∧ (Q ∨ R) = true ∧ (false ∨ true) = true ∧ true = true</a:t>
            </a:r>
          </a:p>
          <a:p>
            <a:pPr marL="400050" lvl="1" indent="0" algn="just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51</a:t>
            </a:fld>
            <a:endParaRPr lang="en-US" dirty="0">
              <a:latin typeface="+mn-lt"/>
            </a:endParaRPr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733801"/>
            <a:ext cx="7696200" cy="2743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914400"/>
          </a:xfrm>
        </p:spPr>
        <p:txBody>
          <a:bodyPr/>
          <a:lstStyle/>
          <a:p>
            <a:pPr algn="l"/>
            <a:r>
              <a:rPr lang="en-US" dirty="0">
                <a:latin typeface="+mn-lt"/>
              </a:rPr>
              <a:t>The </a:t>
            </a:r>
            <a:r>
              <a:rPr lang="en-US" dirty="0" err="1">
                <a:latin typeface="+mn-lt"/>
              </a:rPr>
              <a:t>Wumpus</a:t>
            </a:r>
            <a:r>
              <a:rPr lang="en-US" dirty="0">
                <a:latin typeface="+mn-lt"/>
              </a:rPr>
              <a:t> World KB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(only dealing with knowledge about pits)</a:t>
            </a:r>
            <a:endParaRPr lang="en-US" b="1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52</a:t>
            </a:fld>
            <a:endParaRPr lang="en-US" dirty="0">
              <a:latin typeface="+mn-lt"/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19200"/>
            <a:ext cx="812885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990600"/>
            <a:ext cx="8604069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21412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Inference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How do we decide if KB |= α?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Enumerate the </a:t>
            </a:r>
            <a:r>
              <a:rPr lang="en-US" b="1" dirty="0"/>
              <a:t>models</a:t>
            </a:r>
            <a:r>
              <a:rPr lang="en-US" dirty="0"/>
              <a:t>, check that α is true in every model in which KB is true</a:t>
            </a:r>
          </a:p>
          <a:p>
            <a:pPr algn="just">
              <a:spcBef>
                <a:spcPts val="0"/>
              </a:spcBef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54</a:t>
            </a:fld>
            <a:endParaRPr lang="en-US" dirty="0">
              <a:latin typeface="+mn-lt"/>
            </a:endParaRPr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133600"/>
            <a:ext cx="8458199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52400"/>
            <a:ext cx="8839200" cy="64008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Suppose we want to know if KB |= ¬P</a:t>
            </a:r>
            <a:r>
              <a:rPr lang="en-US" baseline="-25000" dirty="0"/>
              <a:t>1,2</a:t>
            </a:r>
            <a:r>
              <a:rPr lang="en-US" dirty="0"/>
              <a:t>?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In the 3 models in which KB is true, ¬P</a:t>
            </a:r>
            <a:r>
              <a:rPr lang="en-US" baseline="-25000" dirty="0"/>
              <a:t>1,2</a:t>
            </a:r>
            <a:r>
              <a:rPr lang="en-US" dirty="0"/>
              <a:t> is also true</a:t>
            </a:r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r>
              <a:rPr lang="en-US" dirty="0"/>
              <a:t>On the other hand, there might (or might not) be a pit in [2,2].</a:t>
            </a:r>
          </a:p>
          <a:p>
            <a:pPr algn="just">
              <a:spcBef>
                <a:spcPts val="0"/>
              </a:spcBef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55</a:t>
            </a:fld>
            <a:endParaRPr lang="en-US" dirty="0">
              <a:latin typeface="+mn-lt"/>
            </a:endParaRPr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990600"/>
            <a:ext cx="8458199" cy="463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Complexity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If the KB and α contain n symbols in total, the time complexity of the truth table enumeration algorithm is O(2</a:t>
            </a:r>
            <a:r>
              <a:rPr lang="en-US" baseline="30000" dirty="0"/>
              <a:t>n</a:t>
            </a:r>
            <a:r>
              <a:rPr lang="en-US" dirty="0"/>
              <a:t>)?</a:t>
            </a:r>
          </a:p>
          <a:p>
            <a:pPr algn="just"/>
            <a:r>
              <a:rPr lang="en-US" dirty="0"/>
              <a:t>Space complexity is O(n) because the actual algorithm uses DFS</a:t>
            </a:r>
          </a:p>
          <a:p>
            <a:pPr algn="just"/>
            <a:r>
              <a:rPr lang="en-US" dirty="0"/>
              <a:t>Every known inference algorithm for propositional logic has a </a:t>
            </a:r>
            <a:r>
              <a:rPr lang="en-US" b="1" dirty="0"/>
              <a:t>worse-case </a:t>
            </a:r>
            <a:r>
              <a:rPr lang="en-US" dirty="0"/>
              <a:t>complexity that is </a:t>
            </a:r>
            <a:r>
              <a:rPr lang="en-US" dirty="0">
                <a:solidFill>
                  <a:srgbClr val="FF0000"/>
                </a:solidFill>
              </a:rPr>
              <a:t>exponential</a:t>
            </a:r>
            <a:r>
              <a:rPr lang="en-US" dirty="0"/>
              <a:t> in the size of the input</a:t>
            </a:r>
          </a:p>
          <a:p>
            <a:pPr algn="just"/>
            <a:r>
              <a:rPr lang="en-US" dirty="0"/>
              <a:t>But some algorithms are more efficient </a:t>
            </a:r>
            <a:r>
              <a:rPr lang="en-US" b="1" dirty="0"/>
              <a:t>in practice</a:t>
            </a:r>
            <a:endParaRPr lang="en-US" dirty="0"/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56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Logical Equivalence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Intuitively: two sentences α and β are logically equivalent (i.e., α ≡ β ) if they are true in the same set of models</a:t>
            </a:r>
          </a:p>
          <a:p>
            <a:pPr algn="just"/>
            <a:r>
              <a:rPr lang="en-US" dirty="0"/>
              <a:t>Formally: α ≡ β if and only if α |= β and </a:t>
            </a:r>
            <a:r>
              <a:rPr lang="el-GR" dirty="0"/>
              <a:t>β |= α</a:t>
            </a:r>
          </a:p>
          <a:p>
            <a:pPr algn="just"/>
            <a:r>
              <a:rPr lang="en-US" dirty="0"/>
              <a:t>Can prove this with truth tables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57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Standard Logic Equivalences</a:t>
            </a:r>
            <a:endParaRPr lang="en-US" b="1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58</a:t>
            </a:fld>
            <a:endParaRPr lang="en-US" dirty="0">
              <a:latin typeface="+mn-lt"/>
            </a:endParaRPr>
          </a:p>
        </p:txBody>
      </p:sp>
      <p:pic>
        <p:nvPicPr>
          <p:cNvPr id="368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838200"/>
            <a:ext cx="8610600" cy="5562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Validity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A sentence is valid if it is true in all models</a:t>
            </a:r>
          </a:p>
          <a:p>
            <a:pPr algn="just"/>
            <a:r>
              <a:rPr lang="en-US" dirty="0"/>
              <a:t>e.g., P ∨ ¬P is valid</a:t>
            </a:r>
          </a:p>
          <a:p>
            <a:pPr algn="just"/>
            <a:r>
              <a:rPr lang="en-US" dirty="0"/>
              <a:t>Valid sentences = Tautologies</a:t>
            </a:r>
          </a:p>
          <a:p>
            <a:pPr algn="just"/>
            <a:r>
              <a:rPr lang="en-US" dirty="0"/>
              <a:t>Tautologies are vacuous</a:t>
            </a:r>
          </a:p>
          <a:p>
            <a:pPr marL="0" indent="0" algn="just">
              <a:buNone/>
            </a:pPr>
            <a:endParaRPr lang="en-US" b="1" dirty="0"/>
          </a:p>
          <a:p>
            <a:pPr marL="0" indent="0" algn="just">
              <a:buNone/>
            </a:pPr>
            <a:r>
              <a:rPr lang="en-US" b="1" dirty="0"/>
              <a:t>Deduction theorem</a:t>
            </a:r>
          </a:p>
          <a:p>
            <a:pPr algn="just"/>
            <a:r>
              <a:rPr lang="en-US" dirty="0"/>
              <a:t>For any sentences α and β, α |= β </a:t>
            </a:r>
            <a:r>
              <a:rPr lang="en-US" dirty="0" err="1"/>
              <a:t>iff</a:t>
            </a:r>
            <a:r>
              <a:rPr lang="en-US" dirty="0"/>
              <a:t> the</a:t>
            </a:r>
          </a:p>
          <a:p>
            <a:pPr lvl="1" algn="just"/>
            <a:r>
              <a:rPr lang="en-US" dirty="0"/>
              <a:t>sentence (</a:t>
            </a:r>
            <a:r>
              <a:rPr lang="el-GR" dirty="0"/>
              <a:t>α ⇒ β) </a:t>
            </a:r>
            <a:r>
              <a:rPr lang="en-US" dirty="0"/>
              <a:t>is valid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59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Knowledge &amp; Reasoning</a:t>
            </a:r>
            <a:endParaRPr lang="en-US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To address these issues we will introduce:</a:t>
            </a:r>
          </a:p>
          <a:p>
            <a:pPr lvl="1" algn="just">
              <a:spcBef>
                <a:spcPts val="0"/>
              </a:spcBef>
            </a:pPr>
            <a:r>
              <a:rPr lang="en-US" dirty="0"/>
              <a:t>A knowledge base (KB): a list of facts that are known to the agent.</a:t>
            </a:r>
          </a:p>
          <a:p>
            <a:pPr lvl="1" algn="just">
              <a:spcBef>
                <a:spcPts val="0"/>
              </a:spcBef>
            </a:pPr>
            <a:r>
              <a:rPr lang="en-US" dirty="0"/>
              <a:t>Rules to infer new facts from old facts using rules of inference.</a:t>
            </a:r>
          </a:p>
          <a:p>
            <a:pPr lvl="1" algn="just">
              <a:spcBef>
                <a:spcPts val="0"/>
              </a:spcBef>
            </a:pPr>
            <a:r>
              <a:rPr lang="en-US" dirty="0"/>
              <a:t>Logic provides the natural language for this.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6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3358483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 err="1">
                <a:latin typeface="+mn-lt"/>
              </a:rPr>
              <a:t>Satisfiability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A sentence is </a:t>
            </a:r>
            <a:r>
              <a:rPr lang="en-US" dirty="0" err="1"/>
              <a:t>satisfiable</a:t>
            </a:r>
            <a:r>
              <a:rPr lang="en-US" dirty="0"/>
              <a:t> if it is true in some model.</a:t>
            </a:r>
          </a:p>
          <a:p>
            <a:pPr algn="just"/>
            <a:r>
              <a:rPr lang="en-US" dirty="0"/>
              <a:t>A sentence is </a:t>
            </a:r>
            <a:r>
              <a:rPr lang="en-US" dirty="0" err="1"/>
              <a:t>unsatisfiable</a:t>
            </a:r>
            <a:r>
              <a:rPr lang="en-US" dirty="0"/>
              <a:t> if it is true in no models</a:t>
            </a:r>
          </a:p>
          <a:p>
            <a:pPr algn="just"/>
            <a:r>
              <a:rPr lang="en-US" dirty="0"/>
              <a:t>Determining the </a:t>
            </a:r>
            <a:r>
              <a:rPr lang="en-US" dirty="0" err="1"/>
              <a:t>satisfiability</a:t>
            </a:r>
            <a:r>
              <a:rPr lang="en-US" dirty="0"/>
              <a:t> of sentences in propositional logic was the first problem proved to be NP-complete</a:t>
            </a:r>
          </a:p>
          <a:p>
            <a:pPr algn="just"/>
            <a:r>
              <a:rPr lang="en-US" dirty="0" err="1"/>
              <a:t>Satisfiability</a:t>
            </a:r>
            <a:r>
              <a:rPr lang="en-US" dirty="0"/>
              <a:t> is connected to validity:</a:t>
            </a:r>
          </a:p>
          <a:p>
            <a:pPr marL="457200" lvl="1" indent="0" algn="just">
              <a:buNone/>
            </a:pPr>
            <a:r>
              <a:rPr lang="en-US" dirty="0"/>
              <a:t>α is valid </a:t>
            </a:r>
            <a:r>
              <a:rPr lang="en-US" dirty="0" err="1"/>
              <a:t>iff</a:t>
            </a:r>
            <a:r>
              <a:rPr lang="en-US" dirty="0"/>
              <a:t> ¬α is </a:t>
            </a:r>
            <a:r>
              <a:rPr lang="en-US" dirty="0" err="1"/>
              <a:t>unsatisfiable</a:t>
            </a:r>
            <a:endParaRPr lang="en-US" dirty="0"/>
          </a:p>
          <a:p>
            <a:pPr algn="just"/>
            <a:r>
              <a:rPr lang="en-US" dirty="0" err="1"/>
              <a:t>Satisfiability</a:t>
            </a:r>
            <a:r>
              <a:rPr lang="en-US" dirty="0"/>
              <a:t> is connected to entailment:</a:t>
            </a:r>
          </a:p>
          <a:p>
            <a:pPr marL="457200" lvl="1" indent="0" algn="just">
              <a:buNone/>
            </a:pPr>
            <a:r>
              <a:rPr lang="en-US" dirty="0"/>
              <a:t>α |= β </a:t>
            </a:r>
            <a:r>
              <a:rPr lang="en-US" dirty="0" err="1"/>
              <a:t>iff</a:t>
            </a:r>
            <a:r>
              <a:rPr lang="en-US" dirty="0"/>
              <a:t> the sentence (α ∧¬β) is </a:t>
            </a:r>
            <a:r>
              <a:rPr lang="en-US" dirty="0" err="1"/>
              <a:t>unsatisfiable</a:t>
            </a:r>
            <a:endParaRPr lang="en-US" dirty="0"/>
          </a:p>
          <a:p>
            <a:pPr marL="0" indent="0" algn="just">
              <a:buNone/>
            </a:pPr>
            <a:r>
              <a:rPr lang="en-US" dirty="0"/>
              <a:t>    (proof by contradiction)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60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Reasoning Patterns in</a:t>
            </a:r>
            <a:br>
              <a:rPr lang="en-US" dirty="0"/>
            </a:br>
            <a:r>
              <a:rPr lang="en-US" dirty="0"/>
              <a:t>Propositional Logic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j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j-lt"/>
              </a:rPr>
              <a:pPr>
                <a:defRPr/>
              </a:pPr>
              <a:t>61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Proof Methods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How do we prove that α can be entailed from the KB?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/>
              <a:t>Model checking e.g., check that α is true in all models in which KB is true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/>
              <a:t>Inference rules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62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Inference Rules</a:t>
            </a:r>
            <a:endParaRPr lang="en-US" b="1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63</a:t>
            </a:fld>
            <a:endParaRPr lang="en-US" dirty="0">
              <a:latin typeface="+mn-lt"/>
            </a:endParaRPr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762000"/>
            <a:ext cx="8534400" cy="579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Other Inference Rules</a:t>
            </a:r>
            <a:endParaRPr lang="en-US" b="1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64</a:t>
            </a:fld>
            <a:endParaRPr lang="en-US" dirty="0">
              <a:latin typeface="+mn-lt"/>
            </a:endParaRPr>
          </a:p>
        </p:txBody>
      </p:sp>
      <p:pic>
        <p:nvPicPr>
          <p:cNvPr id="389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90600"/>
            <a:ext cx="8763000" cy="5333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Example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Given the following KB, can we prove ¬R?</a:t>
            </a:r>
          </a:p>
          <a:p>
            <a:pPr algn="just"/>
            <a:r>
              <a:rPr lang="en-US" dirty="0"/>
              <a:t>KB:</a:t>
            </a:r>
          </a:p>
          <a:p>
            <a:pPr lvl="1" algn="just"/>
            <a:r>
              <a:rPr lang="en-US" dirty="0"/>
              <a:t>P ⇒ ¬(Q ∨ R)</a:t>
            </a:r>
          </a:p>
          <a:p>
            <a:pPr lvl="1" algn="just"/>
            <a:r>
              <a:rPr lang="en-US" dirty="0"/>
              <a:t>P</a:t>
            </a:r>
          </a:p>
          <a:p>
            <a:pPr algn="just"/>
            <a:r>
              <a:rPr lang="en-US" dirty="0"/>
              <a:t>Proof:</a:t>
            </a:r>
          </a:p>
          <a:p>
            <a:pPr lvl="1" algn="just"/>
            <a:r>
              <a:rPr lang="en-US" dirty="0"/>
              <a:t>¬(Q ∨ R) by Modus Ponens</a:t>
            </a:r>
          </a:p>
          <a:p>
            <a:pPr lvl="1" algn="just"/>
            <a:r>
              <a:rPr lang="en-US" dirty="0"/>
              <a:t>¬Q ∧ ¬R by De Morgan’s Law	</a:t>
            </a:r>
          </a:p>
          <a:p>
            <a:pPr lvl="1" algn="just"/>
            <a:r>
              <a:rPr lang="en-US" dirty="0"/>
              <a:t>¬R by And-Elimination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65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Proofs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A sequence of applications of inference rules is called a proof</a:t>
            </a:r>
          </a:p>
          <a:p>
            <a:pPr algn="just"/>
            <a:r>
              <a:rPr lang="en-US" dirty="0"/>
              <a:t>Instead of enumerating models, we can search for proofs</a:t>
            </a:r>
          </a:p>
          <a:p>
            <a:pPr algn="just"/>
            <a:r>
              <a:rPr lang="en-US" dirty="0"/>
              <a:t>Proofs ignore irrelevant propositions</a:t>
            </a:r>
          </a:p>
          <a:p>
            <a:pPr algn="just"/>
            <a:r>
              <a:rPr lang="en-US" dirty="0"/>
              <a:t>2 methods:</a:t>
            </a:r>
          </a:p>
          <a:p>
            <a:pPr lvl="1" algn="just"/>
            <a:r>
              <a:rPr lang="en-US" dirty="0"/>
              <a:t>Go forward from initial KB, applying inference rules to get to the goal sentence</a:t>
            </a:r>
          </a:p>
          <a:p>
            <a:pPr lvl="1" algn="just"/>
            <a:r>
              <a:rPr lang="en-US" dirty="0"/>
              <a:t>Go backward from goal sentence to get to the KB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66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52400"/>
            <a:ext cx="8839200" cy="6172200"/>
          </a:xfrm>
        </p:spPr>
        <p:txBody>
          <a:bodyPr/>
          <a:lstStyle/>
          <a:p>
            <a:r>
              <a:rPr lang="en-US" sz="2000" dirty="0"/>
              <a:t>We start with the knowledge base containing R1 through R5 and show how to prove ¬P1,2, that is, there is no pit in [1,2].</a:t>
            </a:r>
            <a:endParaRPr lang="en-GB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67</a:t>
            </a:fld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984912"/>
            <a:ext cx="7239000" cy="5763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912737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Monotonicity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Proofs only work because of monotonicity</a:t>
            </a:r>
          </a:p>
          <a:p>
            <a:pPr algn="just"/>
            <a:r>
              <a:rPr lang="en-US" dirty="0"/>
              <a:t>Monotonicity: the set of entailed sentences can only increase as information is added to the knowledge base</a:t>
            </a:r>
          </a:p>
          <a:p>
            <a:pPr algn="just"/>
            <a:r>
              <a:rPr lang="en-US" dirty="0"/>
              <a:t>For any sentences α and β,</a:t>
            </a:r>
          </a:p>
          <a:p>
            <a:pPr marL="400050" lvl="1" indent="0" algn="just">
              <a:buNone/>
            </a:pPr>
            <a:r>
              <a:rPr lang="en-US" dirty="0"/>
              <a:t>if KB |= </a:t>
            </a:r>
            <a:r>
              <a:rPr lang="el-GR" dirty="0"/>
              <a:t>α </a:t>
            </a:r>
            <a:r>
              <a:rPr lang="en-US" dirty="0"/>
              <a:t>then KB ∧ </a:t>
            </a:r>
            <a:r>
              <a:rPr lang="el-GR" dirty="0"/>
              <a:t>β |= 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68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Resolution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An inference rule that is sound and complete</a:t>
            </a:r>
          </a:p>
          <a:p>
            <a:pPr algn="just"/>
            <a:r>
              <a:rPr lang="en-US" dirty="0"/>
              <a:t>Forms the basis for a family of complete inference procedures</a:t>
            </a:r>
          </a:p>
          <a:p>
            <a:pPr algn="just"/>
            <a:r>
              <a:rPr lang="en-US" dirty="0"/>
              <a:t>Here, complete means refutation completeness: resolution can refute or confirm the truth of any sentence with respect to the KB.</a:t>
            </a:r>
          </a:p>
          <a:p>
            <a:pPr algn="just"/>
            <a:r>
              <a:rPr lang="en-US" dirty="0"/>
              <a:t>Unit resolution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69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Logical Agents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i="1" dirty="0"/>
              <a:t>Logical (Knowledge-Based) agents </a:t>
            </a:r>
            <a:r>
              <a:rPr lang="en-US" dirty="0"/>
              <a:t>combine </a:t>
            </a:r>
          </a:p>
          <a:p>
            <a:pPr marL="914400" lvl="1" indent="-514350" algn="just">
              <a:buFont typeface="+mj-lt"/>
              <a:buAutoNum type="arabicPeriod"/>
            </a:pPr>
            <a:r>
              <a:rPr lang="en-US" dirty="0"/>
              <a:t>A </a:t>
            </a:r>
            <a:r>
              <a:rPr lang="en-US" i="1" dirty="0"/>
              <a:t>knowledge base (KB): </a:t>
            </a:r>
            <a:r>
              <a:rPr lang="en-US" dirty="0"/>
              <a:t>a list of facts that are known to the agent.</a:t>
            </a:r>
          </a:p>
          <a:p>
            <a:pPr marL="914400" lvl="1" indent="-514350" algn="just">
              <a:buFont typeface="+mj-lt"/>
              <a:buAutoNum type="arabicPeriod"/>
            </a:pPr>
            <a:r>
              <a:rPr lang="en-US" dirty="0"/>
              <a:t>Current percepts </a:t>
            </a:r>
          </a:p>
          <a:p>
            <a:pPr algn="just"/>
            <a:r>
              <a:rPr lang="en-US" b="1" i="1" dirty="0"/>
              <a:t>infer</a:t>
            </a:r>
            <a:r>
              <a:rPr lang="en-US" i="1" dirty="0"/>
              <a:t> </a:t>
            </a:r>
            <a:r>
              <a:rPr lang="en-US" dirty="0"/>
              <a:t>hidden</a:t>
            </a:r>
            <a:r>
              <a:rPr lang="en-US" i="1" dirty="0"/>
              <a:t> </a:t>
            </a:r>
            <a:r>
              <a:rPr lang="en-US" dirty="0"/>
              <a:t>aspects of the current state using </a:t>
            </a:r>
            <a:r>
              <a:rPr lang="en-US" i="1" dirty="0"/>
              <a:t>Rules of Inference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7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500531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Resolution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Here’s how resolution works (¬</a:t>
            </a:r>
            <a:r>
              <a:rPr lang="en-US" i="1" dirty="0"/>
              <a:t>l</a:t>
            </a:r>
            <a:r>
              <a:rPr lang="en-US" i="1" baseline="-25000" dirty="0"/>
              <a:t>2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/>
              <a:t>l</a:t>
            </a:r>
            <a:r>
              <a:rPr lang="en-US" i="1" baseline="-25000" dirty="0"/>
              <a:t>2</a:t>
            </a:r>
            <a:r>
              <a:rPr lang="en-US" i="1" dirty="0"/>
              <a:t> </a:t>
            </a:r>
            <a:r>
              <a:rPr lang="en-US" dirty="0"/>
              <a:t>are called complementary literals):</a:t>
            </a:r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r>
              <a:rPr lang="en-US" dirty="0"/>
              <a:t>Note that you need to remove multiple copies of literals (called factoring) i.e.,</a:t>
            </a:r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endParaRPr lang="en-US" dirty="0"/>
          </a:p>
          <a:p>
            <a:pPr algn="just">
              <a:spcBef>
                <a:spcPts val="0"/>
              </a:spcBef>
            </a:pPr>
            <a:r>
              <a:rPr lang="en-US" dirty="0"/>
              <a:t>If </a:t>
            </a:r>
            <a:r>
              <a:rPr lang="en-US" i="1" dirty="0"/>
              <a:t>l</a:t>
            </a:r>
            <a:r>
              <a:rPr lang="en-US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 err="1"/>
              <a:t>m</a:t>
            </a:r>
            <a:r>
              <a:rPr lang="en-US" i="1" baseline="-25000" dirty="0" err="1"/>
              <a:t>j</a:t>
            </a:r>
            <a:r>
              <a:rPr lang="en-US" i="1" dirty="0"/>
              <a:t> </a:t>
            </a:r>
            <a:r>
              <a:rPr lang="en-US" dirty="0"/>
              <a:t>are </a:t>
            </a:r>
            <a:r>
              <a:rPr lang="en-US" b="1" dirty="0"/>
              <a:t>complementary literals</a:t>
            </a:r>
            <a:r>
              <a:rPr lang="en-US" dirty="0"/>
              <a:t>, the full resolution rule looks like:</a:t>
            </a:r>
          </a:p>
          <a:p>
            <a:pPr algn="just">
              <a:spcBef>
                <a:spcPts val="0"/>
              </a:spcBef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70</a:t>
            </a:fld>
            <a:endParaRPr lang="en-US" dirty="0">
              <a:latin typeface="+mn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28800"/>
            <a:ext cx="200025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524250"/>
            <a:ext cx="1952625" cy="742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314950"/>
            <a:ext cx="6610350" cy="85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576387"/>
            <a:ext cx="3947575" cy="938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71</a:t>
            </a:fld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09600"/>
            <a:ext cx="7760785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6035677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one more technical aspect of the resolution rule: the resulting clause should </a:t>
            </a:r>
            <a:r>
              <a:rPr lang="en-US"/>
              <a:t>contain only </a:t>
            </a:r>
            <a:r>
              <a:rPr lang="en-US" dirty="0"/>
              <a:t>one copy of each literal. The removal of multiple copies of literals is called factoring.</a:t>
            </a:r>
          </a:p>
          <a:p>
            <a:r>
              <a:rPr lang="en-US" dirty="0"/>
              <a:t>For example, if we resolve (A ∨ B) with (A∨¬B), we obtain (A ∨ A), which is reduced to just A.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94226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Conjunctive Normal Form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dirty="0"/>
              <a:t>Resolution only applies to sentences of the form </a:t>
            </a:r>
          </a:p>
          <a:p>
            <a:pPr marL="400050" lvl="1" indent="0" algn="just">
              <a:spcBef>
                <a:spcPts val="0"/>
              </a:spcBef>
              <a:buNone/>
            </a:pPr>
            <a:r>
              <a:rPr lang="en-US" dirty="0"/>
              <a:t>l</a:t>
            </a:r>
            <a:r>
              <a:rPr lang="en-US" baseline="-25000" dirty="0"/>
              <a:t>1</a:t>
            </a:r>
            <a:r>
              <a:rPr lang="en-US" dirty="0"/>
              <a:t> ∨ l</a:t>
            </a:r>
            <a:r>
              <a:rPr lang="en-US" baseline="-25000" dirty="0"/>
              <a:t>2</a:t>
            </a:r>
            <a:r>
              <a:rPr lang="en-US" dirty="0"/>
              <a:t> ∨ … ∨ </a:t>
            </a:r>
            <a:r>
              <a:rPr lang="en-US" dirty="0" err="1"/>
              <a:t>l</a:t>
            </a:r>
            <a:r>
              <a:rPr lang="en-US" baseline="-25000" dirty="0" err="1"/>
              <a:t>k</a:t>
            </a:r>
            <a:endParaRPr lang="en-US" baseline="-25000" dirty="0"/>
          </a:p>
          <a:p>
            <a:pPr algn="just">
              <a:spcBef>
                <a:spcPts val="0"/>
              </a:spcBef>
            </a:pPr>
            <a:r>
              <a:rPr lang="en-US" dirty="0"/>
              <a:t>This is called a disjunction of literals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It turns out that every sentence of propositional logic is logically equivalent to a conjunction of disjunction of literals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Called Conjunctive Normal Form or CNF</a:t>
            </a:r>
          </a:p>
          <a:p>
            <a:pPr marL="400050" lvl="1" indent="0" algn="just">
              <a:spcBef>
                <a:spcPts val="0"/>
              </a:spcBef>
              <a:buNone/>
            </a:pPr>
            <a:r>
              <a:rPr lang="en-US" dirty="0"/>
              <a:t>e.g., (l</a:t>
            </a:r>
            <a:r>
              <a:rPr lang="en-US" baseline="-25000" dirty="0"/>
              <a:t>1</a:t>
            </a:r>
            <a:r>
              <a:rPr lang="en-US" dirty="0"/>
              <a:t> ∨ l</a:t>
            </a:r>
            <a:r>
              <a:rPr lang="en-US" baseline="-25000" dirty="0"/>
              <a:t>2</a:t>
            </a:r>
            <a:r>
              <a:rPr lang="en-US" dirty="0"/>
              <a:t> ∨ l</a:t>
            </a:r>
            <a:r>
              <a:rPr lang="en-US" baseline="-25000" dirty="0"/>
              <a:t>3</a:t>
            </a:r>
            <a:r>
              <a:rPr lang="en-US" dirty="0"/>
              <a:t> ∨ l</a:t>
            </a:r>
            <a:r>
              <a:rPr lang="en-US" baseline="-25000" dirty="0"/>
              <a:t>4</a:t>
            </a:r>
            <a:r>
              <a:rPr lang="en-US" dirty="0"/>
              <a:t>) ∧ (l</a:t>
            </a:r>
            <a:r>
              <a:rPr lang="en-US" baseline="-25000" dirty="0"/>
              <a:t>5</a:t>
            </a:r>
            <a:r>
              <a:rPr lang="en-US" dirty="0"/>
              <a:t> ∨ l</a:t>
            </a:r>
            <a:r>
              <a:rPr lang="en-US" baseline="-25000" dirty="0"/>
              <a:t>6</a:t>
            </a:r>
            <a:r>
              <a:rPr lang="en-US" dirty="0"/>
              <a:t> ∨ l</a:t>
            </a:r>
            <a:r>
              <a:rPr lang="en-US" baseline="-25000" dirty="0"/>
              <a:t>7</a:t>
            </a:r>
            <a:r>
              <a:rPr lang="en-US" dirty="0"/>
              <a:t> ∨ l</a:t>
            </a:r>
            <a:r>
              <a:rPr lang="en-US" baseline="-25000" dirty="0"/>
              <a:t>8</a:t>
            </a:r>
            <a:r>
              <a:rPr lang="en-US" dirty="0"/>
              <a:t>) ∧ …</a:t>
            </a:r>
          </a:p>
          <a:p>
            <a:pPr algn="just">
              <a:spcBef>
                <a:spcPts val="0"/>
              </a:spcBef>
            </a:pPr>
            <a:r>
              <a:rPr lang="en-US" dirty="0"/>
              <a:t>k-CNF sentences have exactly k literals per clause e.g., A 3-CNF sentence would be </a:t>
            </a:r>
          </a:p>
          <a:p>
            <a:pPr marL="400050" lvl="1" indent="0" algn="just">
              <a:spcBef>
                <a:spcPts val="0"/>
              </a:spcBef>
              <a:buNone/>
            </a:pPr>
            <a:r>
              <a:rPr lang="en-US" dirty="0"/>
              <a:t>(l</a:t>
            </a:r>
            <a:r>
              <a:rPr lang="en-US" baseline="-25000" dirty="0"/>
              <a:t>1</a:t>
            </a:r>
            <a:r>
              <a:rPr lang="en-US" dirty="0"/>
              <a:t> ∨ l</a:t>
            </a:r>
            <a:r>
              <a:rPr lang="en-US" baseline="-25000" dirty="0"/>
              <a:t>2</a:t>
            </a:r>
            <a:r>
              <a:rPr lang="en-US" dirty="0"/>
              <a:t> ∨ l</a:t>
            </a:r>
            <a:r>
              <a:rPr lang="en-US" baseline="-25000" dirty="0"/>
              <a:t>3</a:t>
            </a:r>
            <a:r>
              <a:rPr lang="en-US" dirty="0"/>
              <a:t>) ∧ (l</a:t>
            </a:r>
            <a:r>
              <a:rPr lang="en-US" baseline="-25000" dirty="0"/>
              <a:t>4</a:t>
            </a:r>
            <a:r>
              <a:rPr lang="en-US" dirty="0"/>
              <a:t> ∨ l</a:t>
            </a:r>
            <a:r>
              <a:rPr lang="en-US" baseline="-25000" dirty="0"/>
              <a:t>5</a:t>
            </a:r>
            <a:r>
              <a:rPr lang="en-US" dirty="0"/>
              <a:t> ∨ l</a:t>
            </a:r>
            <a:r>
              <a:rPr lang="en-US" baseline="-25000" dirty="0"/>
              <a:t>6</a:t>
            </a:r>
            <a:r>
              <a:rPr lang="en-US" dirty="0"/>
              <a:t>) ∧ (l</a:t>
            </a:r>
            <a:r>
              <a:rPr lang="en-US" baseline="-25000" dirty="0"/>
              <a:t>7</a:t>
            </a:r>
            <a:r>
              <a:rPr lang="en-US" dirty="0"/>
              <a:t> ∨ l</a:t>
            </a:r>
            <a:r>
              <a:rPr lang="en-US" baseline="-25000" dirty="0"/>
              <a:t>8</a:t>
            </a:r>
            <a:r>
              <a:rPr lang="en-US" dirty="0"/>
              <a:t> ∨ l</a:t>
            </a:r>
            <a:r>
              <a:rPr lang="en-US" baseline="-25000" dirty="0"/>
              <a:t>9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73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Recipe for Converting to CNF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marL="514350" indent="-514350" algn="just">
              <a:buFont typeface="+mj-lt"/>
              <a:buAutoNum type="arabicPeriod"/>
            </a:pPr>
            <a:r>
              <a:rPr lang="en-US" dirty="0"/>
              <a:t>Eliminate ⇔, replacing α ⇔ β with (α ⇒ </a:t>
            </a:r>
            <a:r>
              <a:rPr lang="el-GR" dirty="0"/>
              <a:t>β) ∧ (β ⇒ α)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/>
              <a:t>Eliminate ⇒, replacing α ⇒ β with ¬α ∨ </a:t>
            </a:r>
            <a:r>
              <a:rPr lang="el-GR" dirty="0"/>
              <a:t>β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/>
              <a:t>Move ¬ inwards using:</a:t>
            </a:r>
          </a:p>
          <a:p>
            <a:pPr marL="400050" lvl="1" indent="0" algn="just">
              <a:buNone/>
            </a:pPr>
            <a:r>
              <a:rPr lang="el-GR" dirty="0"/>
              <a:t>¬(¬α) ≡ α (</a:t>
            </a:r>
            <a:r>
              <a:rPr lang="en-US" dirty="0"/>
              <a:t>double-negation elimination)</a:t>
            </a:r>
          </a:p>
          <a:p>
            <a:pPr marL="400050" lvl="1" indent="0" algn="just">
              <a:buNone/>
            </a:pPr>
            <a:r>
              <a:rPr lang="el-GR" dirty="0"/>
              <a:t>¬(α ∧ β) ≡ ¬α ∨ ¬β (</a:t>
            </a:r>
            <a:r>
              <a:rPr lang="en-US" dirty="0"/>
              <a:t>De Morgan’s Law)</a:t>
            </a:r>
          </a:p>
          <a:p>
            <a:pPr marL="400050" lvl="1" indent="0" algn="just">
              <a:buNone/>
            </a:pPr>
            <a:r>
              <a:rPr lang="el-GR" dirty="0"/>
              <a:t>¬(α ∨ β) ≡ ¬α ∧ ¬β (</a:t>
            </a:r>
            <a:r>
              <a:rPr lang="en-US" dirty="0"/>
              <a:t>De Morgan’s Law)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/>
              <a:t>Apply distributive law (α ∨ (β ∧ γ)) ≡ ((α </a:t>
            </a:r>
            <a:r>
              <a:rPr lang="el-GR" dirty="0"/>
              <a:t>∨ β) ∧ (α ∨ γ))</a:t>
            </a:r>
            <a:endParaRPr lang="en-US" dirty="0"/>
          </a:p>
          <a:p>
            <a:pPr marL="514350" indent="-514350" algn="just">
              <a:buFont typeface="+mj-lt"/>
              <a:buAutoNum type="arabicPeriod"/>
            </a:pPr>
            <a:endParaRPr lang="en-US" dirty="0"/>
          </a:p>
          <a:p>
            <a:pPr marL="0" indent="0" algn="just">
              <a:buNone/>
            </a:pPr>
            <a:r>
              <a:rPr lang="en-US" dirty="0"/>
              <a:t>(Example next slide)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74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75</a:t>
            </a:fld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762000"/>
            <a:ext cx="884556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041" y="228600"/>
            <a:ext cx="2451652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004393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Satisfiability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 sentence is </a:t>
            </a:r>
            <a:r>
              <a:rPr lang="en-US" sz="2400" dirty="0" err="1"/>
              <a:t>satisfiable</a:t>
            </a:r>
            <a:r>
              <a:rPr lang="en-US" sz="2400" dirty="0"/>
              <a:t> if it is true in, or satisfied by, some model. </a:t>
            </a:r>
          </a:p>
          <a:p>
            <a:r>
              <a:rPr lang="en-US" sz="2400" dirty="0"/>
              <a:t>For example, the knowledge base given earlier, (R1 ∧ R2 ∧ R3 ∧ R4 ∧ R5), is </a:t>
            </a:r>
            <a:r>
              <a:rPr lang="en-US" sz="2400" dirty="0" err="1"/>
              <a:t>satisfiable</a:t>
            </a:r>
            <a:r>
              <a:rPr lang="en-US" sz="2400" dirty="0"/>
              <a:t> because there are three models in which it is true.</a:t>
            </a:r>
          </a:p>
          <a:p>
            <a:r>
              <a:rPr lang="en-US" sz="2400" dirty="0" err="1"/>
              <a:t>Satisfiability</a:t>
            </a:r>
            <a:r>
              <a:rPr lang="en-US" sz="2400" dirty="0"/>
              <a:t> can be checked by enumerating the possible models until one is found that satisfies the sentence. </a:t>
            </a:r>
          </a:p>
          <a:p>
            <a:r>
              <a:rPr lang="en-US" sz="2400" dirty="0"/>
              <a:t>For example, all the constraint satisfaction problems in Chapter 6 ask whether the constraints are </a:t>
            </a:r>
            <a:r>
              <a:rPr lang="en-US" sz="2400" dirty="0" err="1"/>
              <a:t>satisfiable</a:t>
            </a:r>
            <a:r>
              <a:rPr lang="en-US" sz="2400" dirty="0"/>
              <a:t> by some assignment.</a:t>
            </a:r>
          </a:p>
          <a:p>
            <a:r>
              <a:rPr lang="en-US" sz="2400" dirty="0"/>
              <a:t>Validity and </a:t>
            </a:r>
            <a:r>
              <a:rPr lang="en-US" sz="2400" dirty="0" err="1"/>
              <a:t>satisfiability</a:t>
            </a:r>
            <a:r>
              <a:rPr lang="en-US" sz="2400" dirty="0"/>
              <a:t> are of course connected: α is valid </a:t>
            </a:r>
            <a:r>
              <a:rPr lang="en-US" sz="2400" dirty="0" err="1"/>
              <a:t>iff</a:t>
            </a:r>
            <a:r>
              <a:rPr lang="en-US" sz="2400" dirty="0"/>
              <a:t> ¬α is </a:t>
            </a:r>
            <a:r>
              <a:rPr lang="en-US" sz="2400" dirty="0" err="1"/>
              <a:t>unsatisfiable</a:t>
            </a:r>
            <a:r>
              <a:rPr lang="en-US" sz="2400" dirty="0"/>
              <a:t>; </a:t>
            </a:r>
            <a:r>
              <a:rPr lang="en-US" sz="2400" dirty="0" err="1"/>
              <a:t>contrapositively</a:t>
            </a:r>
            <a:r>
              <a:rPr lang="en-US" sz="2400" dirty="0"/>
              <a:t>, α is </a:t>
            </a:r>
            <a:r>
              <a:rPr lang="en-US" sz="2400" dirty="0" err="1"/>
              <a:t>satisfiable</a:t>
            </a:r>
            <a:r>
              <a:rPr lang="en-US" sz="2400" dirty="0"/>
              <a:t> </a:t>
            </a:r>
            <a:r>
              <a:rPr lang="en-US" sz="2400" dirty="0" err="1"/>
              <a:t>iff</a:t>
            </a:r>
            <a:r>
              <a:rPr lang="en-US" sz="2400" dirty="0"/>
              <a:t> ¬α is not valid.</a:t>
            </a:r>
            <a:endParaRPr lang="en-GB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74128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A resolution algorithm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685800"/>
            <a:ext cx="8839200" cy="6019800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en-US" sz="2400" dirty="0"/>
              <a:t>To prove KB |= α, we show that (KB ∧ ¬α) is </a:t>
            </a:r>
            <a:r>
              <a:rPr lang="en-US" sz="2400" dirty="0" err="1"/>
              <a:t>unsatisfiable</a:t>
            </a:r>
            <a:endParaRPr lang="en-US" sz="2400" dirty="0"/>
          </a:p>
          <a:p>
            <a:pPr algn="just">
              <a:spcBef>
                <a:spcPts val="0"/>
              </a:spcBef>
            </a:pPr>
            <a:r>
              <a:rPr lang="en-US" sz="2400" dirty="0"/>
              <a:t>(Remember that α |= β </a:t>
            </a:r>
            <a:r>
              <a:rPr lang="en-US" sz="2400" dirty="0" err="1"/>
              <a:t>iff</a:t>
            </a:r>
            <a:r>
              <a:rPr lang="en-US" sz="2400" dirty="0"/>
              <a:t> the sentence (α ∧¬β) is </a:t>
            </a:r>
            <a:r>
              <a:rPr lang="en-US" sz="2400" dirty="0" err="1"/>
              <a:t>unsatisfiable</a:t>
            </a:r>
            <a:r>
              <a:rPr lang="en-US" sz="2400" dirty="0"/>
              <a:t>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2400" dirty="0"/>
              <a:t>The algorithm:</a:t>
            </a:r>
          </a:p>
          <a:p>
            <a:pPr marL="514350" indent="-514350" algn="just">
              <a:spcBef>
                <a:spcPts val="0"/>
              </a:spcBef>
              <a:buFont typeface="+mj-lt"/>
              <a:buAutoNum type="arabicPeriod"/>
            </a:pPr>
            <a:r>
              <a:rPr lang="en-US" sz="2400" dirty="0"/>
              <a:t>Convert (KB ∧ ¬α) to CNF</a:t>
            </a:r>
          </a:p>
          <a:p>
            <a:pPr marL="514350" indent="-514350" algn="just">
              <a:spcBef>
                <a:spcPts val="0"/>
              </a:spcBef>
              <a:buFont typeface="+mj-lt"/>
              <a:buAutoNum type="arabicPeriod"/>
            </a:pPr>
            <a:r>
              <a:rPr lang="en-US" sz="2400" dirty="0"/>
              <a:t>Apply resolution rule to resulting clauses. Each pair with complementary literals is resolved to produce a new clause which is added to the KB</a:t>
            </a:r>
          </a:p>
          <a:p>
            <a:pPr marL="514350" indent="-514350" algn="just">
              <a:spcBef>
                <a:spcPts val="0"/>
              </a:spcBef>
              <a:buFont typeface="+mj-lt"/>
              <a:buAutoNum type="arabicPeriod"/>
            </a:pPr>
            <a:r>
              <a:rPr lang="en-US" sz="2400" dirty="0"/>
              <a:t>Keep going until</a:t>
            </a:r>
          </a:p>
          <a:p>
            <a:pPr lvl="1" algn="just">
              <a:spcBef>
                <a:spcPts val="0"/>
              </a:spcBef>
            </a:pPr>
            <a:r>
              <a:rPr lang="en-US" sz="2400" dirty="0"/>
              <a:t>There are no new clauses that can be added </a:t>
            </a:r>
          </a:p>
          <a:p>
            <a:pPr marL="400050" lvl="1" indent="0" algn="just">
              <a:spcBef>
                <a:spcPts val="0"/>
              </a:spcBef>
              <a:buNone/>
            </a:pPr>
            <a:r>
              <a:rPr lang="en-US" sz="2400" dirty="0"/>
              <a:t>    (meaning KB |≠ α)</a:t>
            </a:r>
          </a:p>
          <a:p>
            <a:pPr lvl="1" algn="just">
              <a:spcBef>
                <a:spcPts val="0"/>
              </a:spcBef>
            </a:pPr>
            <a:r>
              <a:rPr lang="en-US" sz="2400" dirty="0"/>
              <a:t>Two clauses resolve to yield the empty clause </a:t>
            </a:r>
          </a:p>
          <a:p>
            <a:pPr marL="400050" lvl="1" indent="0" algn="just">
              <a:spcBef>
                <a:spcPts val="0"/>
              </a:spcBef>
              <a:buNone/>
            </a:pPr>
            <a:r>
              <a:rPr lang="en-US" sz="2400" dirty="0"/>
              <a:t>    (meaning KB |= </a:t>
            </a:r>
            <a:r>
              <a:rPr lang="el-GR" sz="2400" dirty="0"/>
              <a:t>α )</a:t>
            </a:r>
            <a:endParaRPr lang="en-US" sz="2400" dirty="0"/>
          </a:p>
          <a:p>
            <a:pPr marL="400050" lvl="1" indent="0" algn="just">
              <a:spcBef>
                <a:spcPts val="0"/>
              </a:spcBef>
              <a:buNone/>
            </a:pPr>
            <a:endParaRPr lang="en-US" sz="2400" dirty="0"/>
          </a:p>
          <a:p>
            <a:pPr marL="400050" lvl="1" indent="0" algn="just">
              <a:spcBef>
                <a:spcPts val="0"/>
              </a:spcBef>
              <a:buNone/>
            </a:pPr>
            <a:r>
              <a:rPr lang="en-US" sz="2400" dirty="0"/>
              <a:t>(P and ¬P) = </a:t>
            </a:r>
            <a:r>
              <a:rPr lang="en-US" sz="2400" dirty="0" err="1"/>
              <a:t>Emptyset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77</a:t>
            </a:fld>
            <a:endParaRPr lang="en-US" dirty="0">
              <a:latin typeface="+mn-l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5334000"/>
            <a:ext cx="5232779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84927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7.13 is shown after next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78</a:t>
            </a:fld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28800"/>
            <a:ext cx="883920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143943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Resolution </a:t>
            </a:r>
            <a:r>
              <a:rPr lang="en-US" dirty="0" err="1">
                <a:latin typeface="+mn-lt"/>
              </a:rPr>
              <a:t>Pseudocode</a:t>
            </a:r>
            <a:endParaRPr lang="en-US" b="1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79</a:t>
            </a:fld>
            <a:endParaRPr lang="en-US" dirty="0">
              <a:latin typeface="+mn-lt"/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914400"/>
            <a:ext cx="86106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+mn-lt"/>
              </a:rPr>
              <a:t>Knowledge-Based Agents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>
              <a:spcBef>
                <a:spcPts val="672"/>
              </a:spcBef>
            </a:pPr>
            <a:r>
              <a:rPr lang="en-US" dirty="0"/>
              <a:t>Can </a:t>
            </a:r>
            <a:r>
              <a:rPr lang="en-US" dirty="0">
                <a:solidFill>
                  <a:srgbClr val="FF0000"/>
                </a:solidFill>
              </a:rPr>
              <a:t>represent</a:t>
            </a:r>
            <a:r>
              <a:rPr lang="en-US" dirty="0"/>
              <a:t> knowledge</a:t>
            </a:r>
          </a:p>
          <a:p>
            <a:pPr algn="just">
              <a:spcBef>
                <a:spcPts val="672"/>
              </a:spcBef>
            </a:pPr>
            <a:r>
              <a:rPr lang="en-US" dirty="0"/>
              <a:t>And </a:t>
            </a:r>
            <a:r>
              <a:rPr lang="en-US" dirty="0">
                <a:solidFill>
                  <a:srgbClr val="FF0000"/>
                </a:solidFill>
              </a:rPr>
              <a:t>reason</a:t>
            </a:r>
            <a:r>
              <a:rPr lang="en-US" dirty="0"/>
              <a:t> with this knowledge</a:t>
            </a:r>
          </a:p>
          <a:p>
            <a:pPr algn="just">
              <a:spcBef>
                <a:spcPts val="672"/>
              </a:spcBef>
            </a:pPr>
            <a:r>
              <a:rPr lang="en-US" dirty="0"/>
              <a:t>How is this different from the knowledge used by problem-specific agents?</a:t>
            </a:r>
          </a:p>
          <a:p>
            <a:pPr lvl="1" algn="just">
              <a:spcBef>
                <a:spcPts val="672"/>
              </a:spcBef>
            </a:pPr>
            <a:r>
              <a:rPr lang="en-US" dirty="0"/>
              <a:t>More general</a:t>
            </a:r>
          </a:p>
          <a:p>
            <a:pPr lvl="1" algn="just">
              <a:spcBef>
                <a:spcPts val="672"/>
              </a:spcBef>
            </a:pPr>
            <a:r>
              <a:rPr lang="en-US" dirty="0"/>
              <a:t>More flexible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8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9338017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80</a:t>
            </a:fld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301513"/>
            <a:ext cx="8699785" cy="319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682830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Definite and Horn clauses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DEFINITE CLAUSE, which is a disjunction of literals of which exactly one is positive. For example, the clause (¬L1,1 ∨¬Breeze ∨B1,1) is a definite clause, whereas (￢B1,1 ∨ P1,2 ∨ P2,1) is not.</a:t>
            </a:r>
          </a:p>
          <a:p>
            <a:r>
              <a:rPr lang="en-US" dirty="0"/>
              <a:t>Slightly more general is the Horn clause, which is a disjunction of literals of which at most one is positive. So all definite clauses are Horn clauses, as are clauses with no positive literals; these are called goal clauses. Horn clauses are closed under resolution: if you resolve two Horn clauses, you get back a Horn clause.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33011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82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6" y="838200"/>
            <a:ext cx="9043973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2236484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83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5" y="1400175"/>
            <a:ext cx="7410450" cy="405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795007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Forward chaining -&gt; Data driven reasoning</a:t>
            </a:r>
          </a:p>
          <a:p>
            <a:r>
              <a:rPr lang="en-US" dirty="0"/>
              <a:t>Backward chaining -&gt; Goal directed reasoning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01043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chaining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forward-chaining algorithm determines if a single proposition symbol q—the query—is entailed by a knowledge base of definite clauses.</a:t>
            </a:r>
          </a:p>
          <a:p>
            <a:r>
              <a:rPr lang="en-US" dirty="0"/>
              <a:t>It begins from known facts (positive literals) in the knowledge base. If all the premises of an implication are known, then its conclusion is added to the set of known facts. </a:t>
            </a:r>
          </a:p>
          <a:p>
            <a:r>
              <a:rPr lang="en-US" dirty="0"/>
              <a:t>For example, if L1,1 and Breeze are known and (L1,1 ∧ Breeze) ⇒ B1,1 is in the knowledge base, then B1,1 can</a:t>
            </a:r>
          </a:p>
          <a:p>
            <a:r>
              <a:rPr lang="en-US" dirty="0"/>
              <a:t>be added.</a:t>
            </a:r>
          </a:p>
          <a:p>
            <a:r>
              <a:rPr lang="en-US" dirty="0"/>
              <a:t>This process continues until the query q is added or until no further inferences can be made.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41880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backward-chaining algorithm, as its name suggests, works backward from the </a:t>
            </a:r>
            <a:r>
              <a:rPr lang="en-GB" dirty="0"/>
              <a:t>query.</a:t>
            </a:r>
          </a:p>
          <a:p>
            <a:r>
              <a:rPr lang="en-US" dirty="0"/>
              <a:t>If the query q is known to be true, then no work is needed.</a:t>
            </a:r>
          </a:p>
          <a:p>
            <a:r>
              <a:rPr lang="en-US" dirty="0"/>
              <a:t>If all the premises of one of those implications can be proved true (by backward chaining), then q is true.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83036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>
              <a:defRPr/>
            </a:pPr>
            <a:fld id="{32C7C4F8-C15F-44B1-8719-C4B0BB76F013}" type="slidenum">
              <a:rPr lang="en-US" smtClean="0"/>
              <a:pPr>
                <a:defRPr/>
              </a:pPr>
              <a:t>87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702" y="928048"/>
            <a:ext cx="8874826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4484597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Things you should know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Understand the syntax and semantics of propositional logic</a:t>
            </a:r>
          </a:p>
          <a:p>
            <a:pPr algn="just"/>
            <a:r>
              <a:rPr lang="en-US" dirty="0"/>
              <a:t>Know how to do a proof in propositional logic using inference rules</a:t>
            </a:r>
          </a:p>
          <a:p>
            <a:pPr algn="just"/>
            <a:r>
              <a:rPr lang="en-US" dirty="0"/>
              <a:t>Know how resolution works</a:t>
            </a:r>
          </a:p>
          <a:p>
            <a:pPr algn="just"/>
            <a:r>
              <a:rPr lang="en-US" dirty="0"/>
              <a:t>Know how to convert arbitrary sentences to CNF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88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3383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The Knowledge Base</a:t>
            </a:r>
            <a:endParaRPr lang="en-US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715000"/>
          </a:xfrm>
        </p:spPr>
        <p:txBody>
          <a:bodyPr/>
          <a:lstStyle/>
          <a:p>
            <a:pPr algn="just"/>
            <a:r>
              <a:rPr lang="en-US" dirty="0"/>
              <a:t>A set of </a:t>
            </a:r>
            <a:r>
              <a:rPr lang="en-US" i="1" dirty="0"/>
              <a:t>sentences </a:t>
            </a:r>
            <a:endParaRPr lang="en-US" dirty="0"/>
          </a:p>
          <a:p>
            <a:pPr lvl="1" algn="just"/>
            <a:r>
              <a:rPr lang="en-US" dirty="0"/>
              <a:t>that </a:t>
            </a:r>
            <a:r>
              <a:rPr lang="en-US" i="1" dirty="0"/>
              <a:t>encodes assertions </a:t>
            </a:r>
            <a:r>
              <a:rPr lang="en-US" dirty="0"/>
              <a:t>about the world</a:t>
            </a:r>
          </a:p>
          <a:p>
            <a:pPr lvl="1" algn="just"/>
            <a:r>
              <a:rPr lang="en-US" dirty="0"/>
              <a:t>in a formal </a:t>
            </a:r>
            <a:r>
              <a:rPr lang="en-US" i="1" dirty="0"/>
              <a:t>knowledge representation language.</a:t>
            </a:r>
            <a:endParaRPr lang="en-US" dirty="0"/>
          </a:p>
          <a:p>
            <a:pPr algn="just"/>
            <a:endParaRPr lang="en-US" dirty="0"/>
          </a:p>
          <a:p>
            <a:pPr algn="just"/>
            <a:endParaRPr lang="en-US" i="1" dirty="0"/>
          </a:p>
          <a:p>
            <a:pPr algn="just"/>
            <a:endParaRPr lang="en-US" i="1" dirty="0"/>
          </a:p>
          <a:p>
            <a:pPr algn="just"/>
            <a:endParaRPr lang="en-US" i="1" dirty="0"/>
          </a:p>
          <a:p>
            <a:pPr algn="just">
              <a:spcBef>
                <a:spcPts val="672"/>
              </a:spcBef>
            </a:pPr>
            <a:r>
              <a:rPr lang="en-US" dirty="0"/>
              <a:t>Initially contains some background knowledge.</a:t>
            </a:r>
          </a:p>
          <a:p>
            <a:pPr algn="just">
              <a:spcBef>
                <a:spcPts val="672"/>
              </a:spcBef>
            </a:pPr>
            <a:r>
              <a:rPr lang="en-US" dirty="0"/>
              <a:t>Axiom: Sentence is taken as given without being derived from other sentences.</a:t>
            </a:r>
          </a:p>
          <a:p>
            <a:pPr algn="just">
              <a:spcBef>
                <a:spcPts val="672"/>
              </a:spcBef>
            </a:pPr>
            <a:r>
              <a:rPr lang="en-US" dirty="0"/>
              <a:t>Inference: Deriving new sentences from 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+mn-lt"/>
            </a:endParaRPr>
          </a:p>
          <a:p>
            <a:pPr>
              <a:defRPr/>
            </a:pPr>
            <a:fld id="{32C7C4F8-C15F-44B1-8719-C4B0BB76F013}" type="slidenum">
              <a:rPr lang="en-US" smtClean="0">
                <a:latin typeface="+mn-lt"/>
              </a:rPr>
              <a:pPr>
                <a:defRPr/>
              </a:pPr>
              <a:t>9</a:t>
            </a:fld>
            <a:endParaRPr lang="en-US" dirty="0">
              <a:latin typeface="+mn-lt"/>
            </a:endParaRPr>
          </a:p>
        </p:txBody>
      </p:sp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1163638" y="2768600"/>
            <a:ext cx="6816725" cy="1320800"/>
            <a:chOff x="733" y="1744"/>
            <a:chExt cx="4294" cy="832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733" y="1744"/>
              <a:ext cx="4294" cy="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" y="1744"/>
              <a:ext cx="4300" cy="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9437568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15106</TotalTime>
  <Words>4331</Words>
  <Application>Microsoft Office PowerPoint</Application>
  <PresentationFormat>On-screen Show (4:3)</PresentationFormat>
  <Paragraphs>607</Paragraphs>
  <Slides>88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2" baseType="lpstr">
      <vt:lpstr>Arial</vt:lpstr>
      <vt:lpstr>Tahoma</vt:lpstr>
      <vt:lpstr>Wingdings</vt:lpstr>
      <vt:lpstr>Default Design</vt:lpstr>
      <vt:lpstr>CS401 – Artificial Intelligence Spring – 2018  Logical Agents</vt:lpstr>
      <vt:lpstr>Today’s Agenda</vt:lpstr>
      <vt:lpstr>Acknowledgements</vt:lpstr>
      <vt:lpstr>Complete Architecture for Intelligence?</vt:lpstr>
      <vt:lpstr>Why Do We Need Logical Agents?</vt:lpstr>
      <vt:lpstr>Knowledge &amp; Reasoning</vt:lpstr>
      <vt:lpstr>Logical Agents</vt:lpstr>
      <vt:lpstr>Knowledge-Based Agents</vt:lpstr>
      <vt:lpstr>The Knowledge Base</vt:lpstr>
      <vt:lpstr>PowerPoint Presentation</vt:lpstr>
      <vt:lpstr>Generic KB-Based Agent Pseudocode</vt:lpstr>
      <vt:lpstr>What is Logic?</vt:lpstr>
      <vt:lpstr>Types of Logics</vt:lpstr>
      <vt:lpstr>Propositional Logic: Syntax</vt:lpstr>
      <vt:lpstr>Propositional Logic: Semantics</vt:lpstr>
      <vt:lpstr>PowerPoint Presentation</vt:lpstr>
      <vt:lpstr>PowerPoint Presentation</vt:lpstr>
      <vt:lpstr>The Wumpus World</vt:lpstr>
      <vt:lpstr>The Wumpus World</vt:lpstr>
      <vt:lpstr>The Wumpus World</vt:lpstr>
      <vt:lpstr>Wumpus World Example</vt:lpstr>
      <vt:lpstr>Wumpus World Example</vt:lpstr>
      <vt:lpstr>Wumpus World Example</vt:lpstr>
      <vt:lpstr>Wumpus World Example</vt:lpstr>
      <vt:lpstr>Wumpus World Example</vt:lpstr>
      <vt:lpstr>Wumpus World Example</vt:lpstr>
      <vt:lpstr>Logic</vt:lpstr>
      <vt:lpstr>Models</vt:lpstr>
      <vt:lpstr>Entailment</vt:lpstr>
      <vt:lpstr>PowerPoint Presentation</vt:lpstr>
      <vt:lpstr>Entailment Applied to the Wumpus World</vt:lpstr>
      <vt:lpstr>Entailment Applied to the Wumpus World</vt:lpstr>
      <vt:lpstr>Entailment Applied to the Wumpus World</vt:lpstr>
      <vt:lpstr>PowerPoint Presentation</vt:lpstr>
      <vt:lpstr>Logical Inference</vt:lpstr>
      <vt:lpstr>Soundness</vt:lpstr>
      <vt:lpstr>Completeness</vt:lpstr>
      <vt:lpstr>In Summary</vt:lpstr>
      <vt:lpstr>Correspondence to the Real World</vt:lpstr>
      <vt:lpstr>Grounding</vt:lpstr>
      <vt:lpstr>Things you should know</vt:lpstr>
      <vt:lpstr>Review</vt:lpstr>
      <vt:lpstr>Propositional Logic: Syntax and Semantics</vt:lpstr>
      <vt:lpstr>Syntax: Backus-Naur Form Grammar of Sentences in Propositional Logic</vt:lpstr>
      <vt:lpstr>Atomic Sentences</vt:lpstr>
      <vt:lpstr>Complex Sentences</vt:lpstr>
      <vt:lpstr>Precedence of Connectives</vt:lpstr>
      <vt:lpstr>Semantics (Are sentences true?)</vt:lpstr>
      <vt:lpstr>Semantics</vt:lpstr>
      <vt:lpstr>Note on Implication</vt:lpstr>
      <vt:lpstr>Truth Tables for the Connectives</vt:lpstr>
      <vt:lpstr>The Wumpus World KB  (only dealing with knowledge about pits)</vt:lpstr>
      <vt:lpstr>PowerPoint Presentation</vt:lpstr>
      <vt:lpstr>Inference</vt:lpstr>
      <vt:lpstr>PowerPoint Presentation</vt:lpstr>
      <vt:lpstr>Complexity</vt:lpstr>
      <vt:lpstr>Logical Equivalence</vt:lpstr>
      <vt:lpstr>Standard Logic Equivalences</vt:lpstr>
      <vt:lpstr>Validity</vt:lpstr>
      <vt:lpstr>Satisfiability</vt:lpstr>
      <vt:lpstr>Reasoning Patterns in Propositional Logic</vt:lpstr>
      <vt:lpstr>Proof Methods</vt:lpstr>
      <vt:lpstr>Inference Rules</vt:lpstr>
      <vt:lpstr>Other Inference Rules</vt:lpstr>
      <vt:lpstr>Example</vt:lpstr>
      <vt:lpstr>Proofs</vt:lpstr>
      <vt:lpstr>PowerPoint Presentation</vt:lpstr>
      <vt:lpstr>Monotonicity</vt:lpstr>
      <vt:lpstr>Resolution</vt:lpstr>
      <vt:lpstr>Resolution</vt:lpstr>
      <vt:lpstr>PowerPoint Presentation</vt:lpstr>
      <vt:lpstr>PowerPoint Presentation</vt:lpstr>
      <vt:lpstr>Conjunctive Normal Form</vt:lpstr>
      <vt:lpstr>Recipe for Converting to CNF</vt:lpstr>
      <vt:lpstr>PowerPoint Presentation</vt:lpstr>
      <vt:lpstr>Satisfiability</vt:lpstr>
      <vt:lpstr>A resolution algorithm</vt:lpstr>
      <vt:lpstr>PowerPoint Presentation</vt:lpstr>
      <vt:lpstr>Resolution Pseudocode</vt:lpstr>
      <vt:lpstr>PowerPoint Presentation</vt:lpstr>
      <vt:lpstr>Definite and Horn clauses</vt:lpstr>
      <vt:lpstr>PowerPoint Presentation</vt:lpstr>
      <vt:lpstr>PowerPoint Presentation</vt:lpstr>
      <vt:lpstr>PowerPoint Presentation</vt:lpstr>
      <vt:lpstr>Forward chaining</vt:lpstr>
      <vt:lpstr>PowerPoint Presentation</vt:lpstr>
      <vt:lpstr>PowerPoint Presentation</vt:lpstr>
      <vt:lpstr>Things you should know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problems</dc:title>
  <dc:creator>Jean-Claude Latombe</dc:creator>
  <cp:lastModifiedBy>Farrukh</cp:lastModifiedBy>
  <cp:revision>433</cp:revision>
  <cp:lastPrinted>1601-01-01T00:00:00Z</cp:lastPrinted>
  <dcterms:created xsi:type="dcterms:W3CDTF">2000-01-10T15:15:18Z</dcterms:created>
  <dcterms:modified xsi:type="dcterms:W3CDTF">2023-03-26T10:18:01Z</dcterms:modified>
</cp:coreProperties>
</file>

<file path=docProps/thumbnail.jpeg>
</file>